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Sherene Vict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12-07T16:31:05.546">
    <p:pos x="6000" y="0"/>
    <p:text>Review: +ashachter@scu.edu, +koates@wpi.edu, +ulla@hawaii.edu, +sevictor@alumni.scu.edu</p:text>
  </p:cm>
  <p:cm authorId="0" idx="2" dt="2020-12-07T16:31:05.546">
    <p:pos x="6000" y="0"/>
    <p:text>Reviewed!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In order to fully understand vaccine hesitancy - and how we can develop strategies for vaccine promotion - we must discuss the role misinformation plays in vaccine hesitancy.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353624230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if you are wondering how we will ever communicate effectively about vaccine safety and efficacy, don’t worry! Recall that only a very small portion of individuals feel so strongly about vaccines that they refuse all vaccines for their children. Most folks who feel hesitant about vaccines simply want to make sure they have accurate information in order to best protect their children or themselves. So, as we’ll discuss in the next module, there are plenty of strategies to help inform our vaccine communication. </a:t>
            </a:r>
            <a:endParaRPr/>
          </a:p>
        </p:txBody>
      </p:sp>
      <p:sp>
        <p:nvSpPr>
          <p:cNvPr id="116" name="Google Shape;116;ga353624230_0_1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a35362423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Despite all evidence that vaccines are safe and effective, some individuals still believe vaccine misinformation. Why is this information attractive - and why is it more attractive than public health information and scientific research? Well, when people encounter information - or misinformation - it is accessed and processed in a way that confirms their pre-existing beliefs, attitudes, values, worldviews and identity. We’ll go through three processes that provide insight into this phenomenon : selective exposure, selective perception, and selective retention.</a:t>
            </a:r>
            <a:endParaRPr/>
          </a:p>
        </p:txBody>
      </p:sp>
      <p:sp>
        <p:nvSpPr>
          <p:cNvPr id="62" name="Google Shape;62;ga353624230_0_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a353624230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Selective exposure is when individuals seek out consonant, supportive, and congenial information. Essentially, individuals opt for confirmatory information and avoid non-confirmatory information. For example, someone who values alternative and homeopathic medicine might seek out websites aligned with these values, while avoiding sites that do not align. </a:t>
            </a:r>
            <a:endParaRPr/>
          </a:p>
        </p:txBody>
      </p:sp>
      <p:sp>
        <p:nvSpPr>
          <p:cNvPr id="68" name="Google Shape;68;ga353624230_0_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a35362423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next phenomenon is known as selective perception. This occurs when individuals encounter a message and then perceive it in a way that fits with their pre-existing attitude. In other words, when this phenomenon occurs,  individuals hear what they want to hear. More specifically, non-confirmatory or non-supportive information is dismissed, while confirmatory information is over-valued. So, it is important to keep in mind the extent to which an individual who is hesitant about vaccines might dismiss evidence that a vaccine is safe and effective, and instead rely on misinformation about the vaccine.</a:t>
            </a:r>
            <a:endParaRPr/>
          </a:p>
        </p:txBody>
      </p:sp>
      <p:sp>
        <p:nvSpPr>
          <p:cNvPr id="75" name="Google Shape;75;ga353624230_0_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a353624230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Selective perception can also manifest through something called the hostile media effect. This is the perception that the message source itself is biased against one’s point of view. It is important that those of us communicating about vaccines keep this in mind, as it is possible that those we are hoping to speak to could mistrust our message.</a:t>
            </a:r>
            <a:endParaRPr/>
          </a:p>
        </p:txBody>
      </p:sp>
      <p:sp>
        <p:nvSpPr>
          <p:cNvPr id="82" name="Google Shape;82;ga353624230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a353624230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Selective retention is a third process to help us understand how misinformation can be appealing. In this process, individuals are more likely to remember components of a message that support their pre-existing attitudes. So here, we could see how an individual might be more likely to remember information about a vaccine’s side effects, while neglecting to recall information about the vaccine’s benefits.</a:t>
            </a:r>
            <a:endParaRPr/>
          </a:p>
        </p:txBody>
      </p:sp>
      <p:sp>
        <p:nvSpPr>
          <p:cNvPr id="89" name="Google Shape;89;ga353624230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a353624230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common thread in these processes relates to how new information - or misinformation - fits in with an individual’s pre-existing attitudes, worldview, value system, and so on. Recall that people are motivated to defend these things! Discordant or non-supportive information can be perceived as threatening to these constructs that are so important to who we are. It is important to note, though, that not all discordant information is perceived this way. These processes are more likely to occur when one’s belief is connected to a broader worldview, value system or identity, or it facilitates belonging to a social group. However, often times, people are simply motivated by a desire to be correct. For many people who are vaccine heitant, they simply want to make the decision that will best protect themselves or their children. In this case, these processes are less likely to occur. </a:t>
            </a:r>
            <a:endParaRPr/>
          </a:p>
        </p:txBody>
      </p:sp>
      <p:sp>
        <p:nvSpPr>
          <p:cNvPr id="96" name="Google Shape;96;ga353624230_0_1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a353624230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one additional, and fascinating, phenomenon related to misinformation that can occur - something known as the Continued INfluence Effect. In this phenomenon, misinformation can continue to influence judgments, attitudes, opinions, behaviors, and so forth….even after it is corrected! </a:t>
            </a:r>
            <a:r>
              <a:rPr lang="en">
                <a:solidFill>
                  <a:schemeClr val="dk1"/>
                </a:solidFill>
              </a:rPr>
              <a:t>In a study demonstrating this effect, p</a:t>
            </a:r>
            <a:r>
              <a:rPr lang="en">
                <a:solidFill>
                  <a:schemeClr val="dk1"/>
                </a:solidFill>
              </a:rPr>
              <a:t>articipants were first exposed to misinformation about a vaccine, and were then provided a correction. Findings from the study found a continued influence effect, in which people were nonetheless hesitant to vaccinate their child, despite having viewed the correction!</a:t>
            </a:r>
            <a:endParaRPr>
              <a:solidFill>
                <a:schemeClr val="dk1"/>
              </a:solidFill>
            </a:endParaRPr>
          </a:p>
          <a:p>
            <a:pPr indent="0" lvl="0" marL="0" rtl="0" algn="l">
              <a:spcBef>
                <a:spcPts val="0"/>
              </a:spcBef>
              <a:spcAft>
                <a:spcPts val="0"/>
              </a:spcAft>
              <a:buNone/>
            </a:pPr>
            <a:r>
              <a:t/>
            </a:r>
            <a:endParaRPr/>
          </a:p>
        </p:txBody>
      </p:sp>
      <p:sp>
        <p:nvSpPr>
          <p:cNvPr id="102" name="Google Shape;102;ga353624230_0_1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a353624230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this happen? Well, when misinformation is initially believed, it can fit into a mental map - essentially, our mental representation of how things fit together and connect. So, for example, if someone is exposed to misinformation that vaccines cause autism, this could connect to other beliefs about vaccines being dangerous or having unsafe chemicals in them, beliefs that the pharmaceutical industry is not to be trusted, and be used to formulate a negative attitude about vaccines and potentially even a decision to not vaccinate one’s child. So, when we provide accurate, corrective information that vaccines do </a:t>
            </a:r>
            <a:r>
              <a:rPr b="1" lang="en"/>
              <a:t>not</a:t>
            </a:r>
            <a:r>
              <a:rPr lang="en"/>
              <a:t> cause autism, we may see an individual accept that correction, and update their belief - but fail to update all of the other beliefs, attitudes, and behaviors it was used to form. So this is why we say the initial incorrect belief has a continued influence on these factors. </a:t>
            </a:r>
            <a:endParaRPr/>
          </a:p>
        </p:txBody>
      </p:sp>
      <p:sp>
        <p:nvSpPr>
          <p:cNvPr id="109" name="Google Shape;109;ga353624230_0_1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52" name="Google Shape;52;p13"/>
          <p:cNvSpPr txBox="1"/>
          <p:nvPr>
            <p:ph idx="1" type="body"/>
          </p:nvPr>
        </p:nvSpPr>
        <p:spPr>
          <a:xfrm>
            <a:off x="371475" y="1280398"/>
            <a:ext cx="7886700" cy="25827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16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16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1600"/>
              </a:spcBef>
              <a:spcAft>
                <a:spcPts val="160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hyperlink" Target="https://doi.org/10.1002/9781118783764.wbieme019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hyperlink" Target="https://doi.org/10.1002/9781118783764.wbieme019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4"/>
          <p:cNvSpPr txBox="1"/>
          <p:nvPr>
            <p:ph type="ctrTitle"/>
          </p:nvPr>
        </p:nvSpPr>
        <p:spPr>
          <a:xfrm>
            <a:off x="311708" y="363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Misinformation and Vaccine Hesitancy</a:t>
            </a:r>
            <a:endParaRPr/>
          </a:p>
        </p:txBody>
      </p:sp>
      <p:sp>
        <p:nvSpPr>
          <p:cNvPr id="58" name="Google Shape;58;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pic>
        <p:nvPicPr>
          <p:cNvPr id="59" name="Google Shape;59;p14"/>
          <p:cNvPicPr preferRelativeResize="0"/>
          <p:nvPr/>
        </p:nvPicPr>
        <p:blipFill>
          <a:blip r:embed="rId4">
            <a:alphaModFix/>
          </a:blip>
          <a:stretch>
            <a:fillRect/>
          </a:stretch>
        </p:blipFill>
        <p:spPr>
          <a:xfrm>
            <a:off x="2878700" y="2559300"/>
            <a:ext cx="3474476" cy="2390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Conclusions</a:t>
            </a:r>
            <a:endParaRPr/>
          </a:p>
        </p:txBody>
      </p:sp>
      <p:sp>
        <p:nvSpPr>
          <p:cNvPr id="119" name="Google Shape;119;p23"/>
          <p:cNvSpPr txBox="1"/>
          <p:nvPr>
            <p:ph idx="1" type="body"/>
          </p:nvPr>
        </p:nvSpPr>
        <p:spPr>
          <a:xfrm>
            <a:off x="371475" y="1280398"/>
            <a:ext cx="7886700" cy="2582700"/>
          </a:xfrm>
          <a:prstGeom prst="rect">
            <a:avLst/>
          </a:prstGeom>
          <a:noFill/>
          <a:ln>
            <a:noFill/>
          </a:ln>
        </p:spPr>
        <p:txBody>
          <a:bodyPr anchorCtr="0" anchor="t" bIns="34275" lIns="68575" spcFirstLastPara="1" rIns="68575" wrap="square" tIns="34275">
            <a:noAutofit/>
          </a:bodyPr>
          <a:lstStyle/>
          <a:p>
            <a:pPr indent="-438150" lvl="0" marL="457200" rtl="0" algn="l">
              <a:spcBef>
                <a:spcPts val="0"/>
              </a:spcBef>
              <a:spcAft>
                <a:spcPts val="0"/>
              </a:spcAft>
              <a:buSzPts val="3300"/>
              <a:buChar char="•"/>
            </a:pPr>
            <a:r>
              <a:rPr lang="en" sz="3300"/>
              <a:t>Misinformation persists through selective exposure, perception and retention, and can have lingering effects on attitudes and behavior</a:t>
            </a:r>
            <a:endParaRPr sz="3300"/>
          </a:p>
          <a:p>
            <a:pPr indent="0" lvl="0" marL="0" rtl="0" algn="l">
              <a:spcBef>
                <a:spcPts val="1600"/>
              </a:spcBef>
              <a:spcAft>
                <a:spcPts val="0"/>
              </a:spcAft>
              <a:buNone/>
            </a:pPr>
            <a:r>
              <a:t/>
            </a:r>
            <a:endParaRPr sz="500"/>
          </a:p>
          <a:p>
            <a:pPr indent="-438150" lvl="0" marL="457200" rtl="0" algn="l">
              <a:spcBef>
                <a:spcPts val="1600"/>
              </a:spcBef>
              <a:spcAft>
                <a:spcPts val="0"/>
              </a:spcAft>
              <a:buSzPts val="3300"/>
              <a:buChar char="•"/>
            </a:pPr>
            <a:r>
              <a:rPr lang="en" sz="3300"/>
              <a:t>Strategies are available to counter this influence!</a:t>
            </a:r>
            <a:endParaRPr sz="3300"/>
          </a:p>
          <a:p>
            <a:pPr indent="0" lvl="0" marL="0" rtl="0" algn="l">
              <a:spcBef>
                <a:spcPts val="1600"/>
              </a:spcBef>
              <a:spcAft>
                <a:spcPts val="1600"/>
              </a:spcAft>
              <a:buClr>
                <a:schemeClr val="dk1"/>
              </a:buClr>
              <a:buSzPts val="2100"/>
              <a:buNone/>
            </a:pPr>
            <a:r>
              <a:t/>
            </a:r>
            <a:endParaRPr sz="3300"/>
          </a:p>
        </p:txBody>
      </p:sp>
      <p:sp>
        <p:nvSpPr>
          <p:cNvPr id="120" name="Google Shape;120;p23"/>
          <p:cNvSpPr txBox="1"/>
          <p:nvPr/>
        </p:nvSpPr>
        <p:spPr>
          <a:xfrm>
            <a:off x="0" y="4712925"/>
            <a:ext cx="9144000" cy="43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000">
              <a:solidFill>
                <a:srgbClr val="444444"/>
              </a:solidFill>
              <a:highlight>
                <a:srgbClr val="F7F7F7"/>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Why is misinformation attractive?</a:t>
            </a:r>
            <a:endParaRPr/>
          </a:p>
        </p:txBody>
      </p:sp>
      <p:sp>
        <p:nvSpPr>
          <p:cNvPr id="65" name="Google Shape;65;p15"/>
          <p:cNvSpPr txBox="1"/>
          <p:nvPr>
            <p:ph idx="1" type="body"/>
          </p:nvPr>
        </p:nvSpPr>
        <p:spPr>
          <a:xfrm>
            <a:off x="371475" y="1280401"/>
            <a:ext cx="7886700" cy="3681600"/>
          </a:xfrm>
          <a:prstGeom prst="rect">
            <a:avLst/>
          </a:prstGeom>
          <a:noFill/>
          <a:ln>
            <a:noFill/>
          </a:ln>
        </p:spPr>
        <p:txBody>
          <a:bodyPr anchorCtr="0" anchor="t" bIns="34275" lIns="68575" spcFirstLastPara="1" rIns="68575" wrap="square" tIns="34275">
            <a:noAutofit/>
          </a:bodyPr>
          <a:lstStyle/>
          <a:p>
            <a:pPr indent="-419100" lvl="0" marL="457200" rtl="0" algn="l">
              <a:lnSpc>
                <a:spcPct val="115000"/>
              </a:lnSpc>
              <a:spcBef>
                <a:spcPts val="800"/>
              </a:spcBef>
              <a:spcAft>
                <a:spcPts val="0"/>
              </a:spcAft>
              <a:buSzPts val="3000"/>
              <a:buFont typeface="Arial"/>
              <a:buChar char="•"/>
            </a:pPr>
            <a:r>
              <a:rPr lang="en" sz="3000">
                <a:latin typeface="Arial"/>
                <a:ea typeface="Arial"/>
                <a:cs typeface="Arial"/>
                <a:sym typeface="Arial"/>
              </a:rPr>
              <a:t>Information is accessed and processed in ways that confirms our pre-existing beliefs, attitudes, values, worldview and identity</a:t>
            </a:r>
            <a:endParaRPr sz="3000">
              <a:latin typeface="Arial"/>
              <a:ea typeface="Arial"/>
              <a:cs typeface="Arial"/>
              <a:sym typeface="Arial"/>
            </a:endParaRPr>
          </a:p>
          <a:p>
            <a:pPr indent="-393700" lvl="1" marL="914400" rtl="0" algn="l">
              <a:lnSpc>
                <a:spcPct val="115000"/>
              </a:lnSpc>
              <a:spcBef>
                <a:spcPts val="0"/>
              </a:spcBef>
              <a:spcAft>
                <a:spcPts val="0"/>
              </a:spcAft>
              <a:buSzPts val="2600"/>
              <a:buFont typeface="Arial"/>
              <a:buChar char="•"/>
            </a:pPr>
            <a:r>
              <a:rPr lang="en" sz="2600">
                <a:latin typeface="Arial"/>
                <a:ea typeface="Arial"/>
                <a:cs typeface="Arial"/>
                <a:sym typeface="Arial"/>
              </a:rPr>
              <a:t>Selective exposure</a:t>
            </a:r>
            <a:endParaRPr sz="2600">
              <a:latin typeface="Arial"/>
              <a:ea typeface="Arial"/>
              <a:cs typeface="Arial"/>
              <a:sym typeface="Arial"/>
            </a:endParaRPr>
          </a:p>
          <a:p>
            <a:pPr indent="-393700" lvl="1" marL="914400" rtl="0" algn="l">
              <a:lnSpc>
                <a:spcPct val="115000"/>
              </a:lnSpc>
              <a:spcBef>
                <a:spcPts val="0"/>
              </a:spcBef>
              <a:spcAft>
                <a:spcPts val="0"/>
              </a:spcAft>
              <a:buSzPts val="2600"/>
              <a:buFont typeface="Arial"/>
              <a:buChar char="•"/>
            </a:pPr>
            <a:r>
              <a:rPr lang="en" sz="2600">
                <a:latin typeface="Arial"/>
                <a:ea typeface="Arial"/>
                <a:cs typeface="Arial"/>
                <a:sym typeface="Arial"/>
              </a:rPr>
              <a:t>Selective perception</a:t>
            </a:r>
            <a:endParaRPr sz="2600">
              <a:latin typeface="Arial"/>
              <a:ea typeface="Arial"/>
              <a:cs typeface="Arial"/>
              <a:sym typeface="Arial"/>
            </a:endParaRPr>
          </a:p>
          <a:p>
            <a:pPr indent="-393700" lvl="1" marL="914400" rtl="0" algn="l">
              <a:lnSpc>
                <a:spcPct val="115000"/>
              </a:lnSpc>
              <a:spcBef>
                <a:spcPts val="0"/>
              </a:spcBef>
              <a:spcAft>
                <a:spcPts val="0"/>
              </a:spcAft>
              <a:buSzPts val="2600"/>
              <a:buFont typeface="Arial"/>
              <a:buChar char="•"/>
            </a:pPr>
            <a:r>
              <a:rPr lang="en" sz="2600">
                <a:latin typeface="Arial"/>
                <a:ea typeface="Arial"/>
                <a:cs typeface="Arial"/>
                <a:sym typeface="Arial"/>
              </a:rPr>
              <a:t>Selective retention</a:t>
            </a:r>
            <a:endParaRPr sz="2600">
              <a:latin typeface="Arial"/>
              <a:ea typeface="Arial"/>
              <a:cs typeface="Arial"/>
              <a:sym typeface="Arial"/>
            </a:endParaRPr>
          </a:p>
          <a:p>
            <a:pPr indent="-38100" lvl="0" marL="177800" rtl="0" algn="l">
              <a:spcBef>
                <a:spcPts val="0"/>
              </a:spcBef>
              <a:spcAft>
                <a:spcPts val="1600"/>
              </a:spcAft>
              <a:buClr>
                <a:schemeClr val="dk1"/>
              </a:buClr>
              <a:buSzPts val="2100"/>
              <a:buNone/>
            </a:pPr>
            <a:r>
              <a:t/>
            </a: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Selective Exposure</a:t>
            </a:r>
            <a:endParaRPr/>
          </a:p>
        </p:txBody>
      </p:sp>
      <p:sp>
        <p:nvSpPr>
          <p:cNvPr id="71" name="Google Shape;71;p16"/>
          <p:cNvSpPr txBox="1"/>
          <p:nvPr>
            <p:ph idx="1" type="body"/>
          </p:nvPr>
        </p:nvSpPr>
        <p:spPr>
          <a:xfrm>
            <a:off x="371475" y="1280398"/>
            <a:ext cx="7886700" cy="2582700"/>
          </a:xfrm>
          <a:prstGeom prst="rect">
            <a:avLst/>
          </a:prstGeom>
          <a:noFill/>
          <a:ln>
            <a:noFill/>
          </a:ln>
        </p:spPr>
        <p:txBody>
          <a:bodyPr anchorCtr="0" anchor="t" bIns="34275" lIns="68575" spcFirstLastPara="1" rIns="68575" wrap="square" tIns="34275">
            <a:noAutofit/>
          </a:bodyPr>
          <a:lstStyle/>
          <a:p>
            <a:pPr indent="-431800" lvl="0" marL="457200" rtl="0" algn="l">
              <a:lnSpc>
                <a:spcPct val="115000"/>
              </a:lnSpc>
              <a:spcBef>
                <a:spcPts val="800"/>
              </a:spcBef>
              <a:spcAft>
                <a:spcPts val="0"/>
              </a:spcAft>
              <a:buSzPts val="3200"/>
              <a:buFont typeface="Arial"/>
              <a:buChar char="•"/>
            </a:pPr>
            <a:r>
              <a:rPr lang="en" sz="3200">
                <a:latin typeface="Arial"/>
                <a:ea typeface="Arial"/>
                <a:cs typeface="Arial"/>
                <a:sym typeface="Arial"/>
              </a:rPr>
              <a:t>Seeking out consonant/supportive/ congenial information</a:t>
            </a:r>
            <a:endParaRPr sz="3200">
              <a:latin typeface="Arial"/>
              <a:ea typeface="Arial"/>
              <a:cs typeface="Arial"/>
              <a:sym typeface="Arial"/>
            </a:endParaRPr>
          </a:p>
          <a:p>
            <a:pPr indent="-38100" lvl="0" marL="177800" rtl="0" algn="l">
              <a:spcBef>
                <a:spcPts val="0"/>
              </a:spcBef>
              <a:spcAft>
                <a:spcPts val="1600"/>
              </a:spcAft>
              <a:buClr>
                <a:schemeClr val="dk1"/>
              </a:buClr>
              <a:buSzPts val="2100"/>
              <a:buNone/>
            </a:pPr>
            <a:r>
              <a:t/>
            </a:r>
            <a:endParaRPr/>
          </a:p>
        </p:txBody>
      </p:sp>
      <p:sp>
        <p:nvSpPr>
          <p:cNvPr id="72" name="Google Shape;72;p16"/>
          <p:cNvSpPr txBox="1"/>
          <p:nvPr/>
        </p:nvSpPr>
        <p:spPr>
          <a:xfrm>
            <a:off x="30250" y="4644275"/>
            <a:ext cx="9144000" cy="49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See Stroud, N.J. (2017). Selective exposure theories. In: Kenski, K. &amp; Jamieson, K.H. (Eds.) The Oxford Handbook of Political Communication. New York: Oxford University Press.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Selective Perception</a:t>
            </a:r>
            <a:endParaRPr/>
          </a:p>
        </p:txBody>
      </p:sp>
      <p:sp>
        <p:nvSpPr>
          <p:cNvPr id="78" name="Google Shape;78;p17"/>
          <p:cNvSpPr txBox="1"/>
          <p:nvPr>
            <p:ph idx="1" type="body"/>
          </p:nvPr>
        </p:nvSpPr>
        <p:spPr>
          <a:xfrm>
            <a:off x="371475" y="1280398"/>
            <a:ext cx="7886700" cy="2582700"/>
          </a:xfrm>
          <a:prstGeom prst="rect">
            <a:avLst/>
          </a:prstGeom>
          <a:noFill/>
          <a:ln>
            <a:noFill/>
          </a:ln>
        </p:spPr>
        <p:txBody>
          <a:bodyPr anchorCtr="0" anchor="t" bIns="34275" lIns="68575" spcFirstLastPara="1" rIns="68575" wrap="square" tIns="34275">
            <a:noAutofit/>
          </a:bodyPr>
          <a:lstStyle/>
          <a:p>
            <a:pPr indent="-368300" lvl="0" marL="457200" rtl="0" algn="l">
              <a:lnSpc>
                <a:spcPct val="115000"/>
              </a:lnSpc>
              <a:spcBef>
                <a:spcPts val="700"/>
              </a:spcBef>
              <a:spcAft>
                <a:spcPts val="0"/>
              </a:spcAft>
              <a:buSzPts val="2200"/>
              <a:buFont typeface="Arial"/>
              <a:buChar char="•"/>
            </a:pPr>
            <a:r>
              <a:rPr lang="en" sz="2200">
                <a:latin typeface="Arial"/>
                <a:ea typeface="Arial"/>
                <a:cs typeface="Arial"/>
                <a:sym typeface="Arial"/>
              </a:rPr>
              <a:t>Perceiving a message in a way that fits one’s pre-existing attitude</a:t>
            </a:r>
            <a:endParaRPr sz="2200">
              <a:latin typeface="Arial"/>
              <a:ea typeface="Arial"/>
              <a:cs typeface="Arial"/>
              <a:sym typeface="Arial"/>
            </a:endParaRPr>
          </a:p>
          <a:p>
            <a:pPr indent="-342900" lvl="1" marL="914400" rtl="0" algn="l">
              <a:lnSpc>
                <a:spcPct val="115000"/>
              </a:lnSpc>
              <a:spcBef>
                <a:spcPts val="0"/>
              </a:spcBef>
              <a:spcAft>
                <a:spcPts val="0"/>
              </a:spcAft>
              <a:buSzPts val="1800"/>
              <a:buFont typeface="Arial"/>
              <a:buChar char="•"/>
            </a:pPr>
            <a:r>
              <a:rPr lang="en" sz="1800">
                <a:latin typeface="Arial"/>
                <a:ea typeface="Arial"/>
                <a:cs typeface="Arial"/>
                <a:sym typeface="Arial"/>
              </a:rPr>
              <a:t>Individuals ‘hear what they want to hear’</a:t>
            </a:r>
            <a:endParaRPr sz="1800">
              <a:latin typeface="Arial"/>
              <a:ea typeface="Arial"/>
              <a:cs typeface="Arial"/>
              <a:sym typeface="Arial"/>
            </a:endParaRPr>
          </a:p>
          <a:p>
            <a:pPr indent="-368300" lvl="0" marL="457200" rtl="0" algn="l">
              <a:lnSpc>
                <a:spcPct val="115000"/>
              </a:lnSpc>
              <a:spcBef>
                <a:spcPts val="0"/>
              </a:spcBef>
              <a:spcAft>
                <a:spcPts val="0"/>
              </a:spcAft>
              <a:buSzPts val="2200"/>
              <a:buFont typeface="Arial"/>
              <a:buChar char="•"/>
            </a:pPr>
            <a:r>
              <a:rPr lang="en" sz="2200">
                <a:latin typeface="Arial"/>
                <a:ea typeface="Arial"/>
                <a:cs typeface="Arial"/>
                <a:sym typeface="Arial"/>
              </a:rPr>
              <a:t>Dismiss non-confirmatory information; overvalue confirmatory information</a:t>
            </a:r>
            <a:endParaRPr sz="1800">
              <a:latin typeface="Arial"/>
              <a:ea typeface="Arial"/>
              <a:cs typeface="Arial"/>
              <a:sym typeface="Arial"/>
            </a:endParaRPr>
          </a:p>
          <a:p>
            <a:pPr indent="-38100" lvl="0" marL="177800" rtl="0" algn="l">
              <a:spcBef>
                <a:spcPts val="0"/>
              </a:spcBef>
              <a:spcAft>
                <a:spcPts val="1600"/>
              </a:spcAft>
              <a:buClr>
                <a:schemeClr val="dk1"/>
              </a:buClr>
              <a:buSzPts val="2100"/>
              <a:buNone/>
            </a:pPr>
            <a:r>
              <a:t/>
            </a:r>
            <a:endParaRPr sz="1300"/>
          </a:p>
        </p:txBody>
      </p:sp>
      <p:sp>
        <p:nvSpPr>
          <p:cNvPr id="79" name="Google Shape;79;p17"/>
          <p:cNvSpPr txBox="1"/>
          <p:nvPr/>
        </p:nvSpPr>
        <p:spPr>
          <a:xfrm>
            <a:off x="0" y="4674600"/>
            <a:ext cx="9144000" cy="46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1C1D1E"/>
                </a:solidFill>
                <a:highlight>
                  <a:srgbClr val="FFFFFF"/>
                </a:highlight>
              </a:rPr>
              <a:t>See: </a:t>
            </a:r>
            <a:r>
              <a:rPr lang="en" sz="1050">
                <a:solidFill>
                  <a:srgbClr val="1C1D1E"/>
                </a:solidFill>
                <a:highlight>
                  <a:srgbClr val="FFFFFF"/>
                </a:highlight>
              </a:rPr>
              <a:t>Stroud, N.J. and Choi, S. (2017). Selective Perception and Retention. In The International Encyclopedia of Media Effects (eds P. Rössler, C.A. Hoffner and L. Zoonen). </a:t>
            </a:r>
            <a:r>
              <a:rPr lang="en" sz="1050">
                <a:solidFill>
                  <a:srgbClr val="005274"/>
                </a:solidFill>
                <a:highlight>
                  <a:srgbClr val="FFFFFF"/>
                </a:highlight>
                <a:uFill>
                  <a:noFill/>
                </a:uFill>
                <a:hlinkClick r:id="rId3">
                  <a:extLst>
                    <a:ext uri="{A12FA001-AC4F-418D-AE19-62706E023703}">
                      <ahyp:hlinkClr val="tx"/>
                    </a:ext>
                  </a:extLst>
                </a:hlinkClick>
              </a:rPr>
              <a:t>https://doi.org/10.1002/9781118783764.wbieme0194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Selective Perception: Hostile Media Effect</a:t>
            </a:r>
            <a:endParaRPr/>
          </a:p>
        </p:txBody>
      </p:sp>
      <p:sp>
        <p:nvSpPr>
          <p:cNvPr id="85" name="Google Shape;85;p18"/>
          <p:cNvSpPr txBox="1"/>
          <p:nvPr>
            <p:ph idx="1" type="body"/>
          </p:nvPr>
        </p:nvSpPr>
        <p:spPr>
          <a:xfrm>
            <a:off x="371475" y="1280398"/>
            <a:ext cx="7886700" cy="2582700"/>
          </a:xfrm>
          <a:prstGeom prst="rect">
            <a:avLst/>
          </a:prstGeom>
          <a:noFill/>
          <a:ln>
            <a:noFill/>
          </a:ln>
        </p:spPr>
        <p:txBody>
          <a:bodyPr anchorCtr="0" anchor="t" bIns="34275" lIns="68575" spcFirstLastPara="1" rIns="68575" wrap="square" tIns="34275">
            <a:noAutofit/>
          </a:bodyPr>
          <a:lstStyle/>
          <a:p>
            <a:pPr indent="0" lvl="0" marL="0" rtl="0" algn="l">
              <a:lnSpc>
                <a:spcPct val="115000"/>
              </a:lnSpc>
              <a:spcBef>
                <a:spcPts val="0"/>
              </a:spcBef>
              <a:spcAft>
                <a:spcPts val="0"/>
              </a:spcAft>
              <a:buClr>
                <a:schemeClr val="dk1"/>
              </a:buClr>
              <a:buSzPts val="1100"/>
              <a:buNone/>
            </a:pPr>
            <a:r>
              <a:rPr lang="en" sz="2800">
                <a:latin typeface="Arial"/>
                <a:ea typeface="Arial"/>
                <a:cs typeface="Arial"/>
                <a:sym typeface="Arial"/>
              </a:rPr>
              <a:t>Perception that message source is biased against one’s point of view</a:t>
            </a:r>
            <a:endParaRPr sz="28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2800">
              <a:latin typeface="Arial"/>
              <a:ea typeface="Arial"/>
              <a:cs typeface="Arial"/>
              <a:sym typeface="Arial"/>
            </a:endParaRPr>
          </a:p>
          <a:p>
            <a:pPr indent="-38100" lvl="0" marL="177800" rtl="0" algn="l">
              <a:spcBef>
                <a:spcPts val="0"/>
              </a:spcBef>
              <a:spcAft>
                <a:spcPts val="1600"/>
              </a:spcAft>
              <a:buClr>
                <a:schemeClr val="dk1"/>
              </a:buClr>
              <a:buSzPts val="2100"/>
              <a:buNone/>
            </a:pPr>
            <a:r>
              <a:t/>
            </a:r>
            <a:endParaRPr/>
          </a:p>
        </p:txBody>
      </p:sp>
      <p:sp>
        <p:nvSpPr>
          <p:cNvPr id="86" name="Google Shape;86;p18"/>
          <p:cNvSpPr txBox="1"/>
          <p:nvPr/>
        </p:nvSpPr>
        <p:spPr>
          <a:xfrm>
            <a:off x="0" y="4765300"/>
            <a:ext cx="9144000" cy="37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Vallone, R. P., Ross, L., &amp; Lepper, M. R. (1985). The hostile media phenomenon: Biased perception and perceptions of media bias in coverage of the Beirut massacre. Journal of Personality and Social Psychology, 49, 577–585.</a:t>
            </a:r>
            <a:endParaRPr sz="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Selective Retention	</a:t>
            </a:r>
            <a:endParaRPr/>
          </a:p>
        </p:txBody>
      </p:sp>
      <p:sp>
        <p:nvSpPr>
          <p:cNvPr id="92" name="Google Shape;92;p19"/>
          <p:cNvSpPr txBox="1"/>
          <p:nvPr>
            <p:ph idx="1" type="body"/>
          </p:nvPr>
        </p:nvSpPr>
        <p:spPr>
          <a:xfrm>
            <a:off x="371475" y="1280398"/>
            <a:ext cx="7886700" cy="2582700"/>
          </a:xfrm>
          <a:prstGeom prst="rect">
            <a:avLst/>
          </a:prstGeom>
          <a:noFill/>
          <a:ln>
            <a:noFill/>
          </a:ln>
        </p:spPr>
        <p:txBody>
          <a:bodyPr anchorCtr="0" anchor="t" bIns="34275" lIns="68575" spcFirstLastPara="1" rIns="68575" wrap="square" tIns="34275">
            <a:noAutofit/>
          </a:bodyPr>
          <a:lstStyle/>
          <a:p>
            <a:pPr indent="0" lvl="0" marL="0" rtl="0" algn="l">
              <a:lnSpc>
                <a:spcPct val="115000"/>
              </a:lnSpc>
              <a:spcBef>
                <a:spcPts val="800"/>
              </a:spcBef>
              <a:spcAft>
                <a:spcPts val="0"/>
              </a:spcAft>
              <a:buClr>
                <a:schemeClr val="dk1"/>
              </a:buClr>
              <a:buSzPts val="1100"/>
              <a:buFont typeface="Arial"/>
              <a:buNone/>
            </a:pPr>
            <a:r>
              <a:rPr lang="en" sz="3200">
                <a:latin typeface="Arial"/>
                <a:ea typeface="Arial"/>
                <a:cs typeface="Arial"/>
                <a:sym typeface="Arial"/>
              </a:rPr>
              <a:t>Individuals are more likely to remember components of a message that are supportive of pre-existing attitudes</a:t>
            </a:r>
            <a:endParaRPr sz="3200">
              <a:latin typeface="Arial"/>
              <a:ea typeface="Arial"/>
              <a:cs typeface="Arial"/>
              <a:sym typeface="Arial"/>
            </a:endParaRPr>
          </a:p>
          <a:p>
            <a:pPr indent="-38100" lvl="0" marL="177800" rtl="0" algn="l">
              <a:spcBef>
                <a:spcPts val="0"/>
              </a:spcBef>
              <a:spcAft>
                <a:spcPts val="1600"/>
              </a:spcAft>
              <a:buClr>
                <a:schemeClr val="dk1"/>
              </a:buClr>
              <a:buSzPts val="2100"/>
              <a:buNone/>
            </a:pPr>
            <a:r>
              <a:t/>
            </a:r>
            <a:endParaRPr/>
          </a:p>
        </p:txBody>
      </p:sp>
      <p:sp>
        <p:nvSpPr>
          <p:cNvPr id="93" name="Google Shape;93;p19"/>
          <p:cNvSpPr txBox="1"/>
          <p:nvPr/>
        </p:nvSpPr>
        <p:spPr>
          <a:xfrm>
            <a:off x="0" y="4674600"/>
            <a:ext cx="9144000" cy="46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1C1D1E"/>
                </a:solidFill>
                <a:highlight>
                  <a:srgbClr val="FFFFFF"/>
                </a:highlight>
              </a:rPr>
              <a:t>See: Stroud, N.J. and Choi, S. (2017). Selective Perception and Retention. In The International Encyclopedia of Media Effects (eds P. Rössler, C.A. Hoffner and L. Zoonen). </a:t>
            </a:r>
            <a:r>
              <a:rPr lang="en" sz="1050">
                <a:solidFill>
                  <a:srgbClr val="005274"/>
                </a:solidFill>
                <a:highlight>
                  <a:srgbClr val="FFFFFF"/>
                </a:highlight>
                <a:uFill>
                  <a:noFill/>
                </a:uFill>
                <a:hlinkClick r:id="rId3">
                  <a:extLst>
                    <a:ext uri="{A12FA001-AC4F-418D-AE19-62706E023703}">
                      <ahyp:hlinkClr val="tx"/>
                    </a:ext>
                  </a:extLst>
                </a:hlinkClick>
              </a:rPr>
              <a:t>https://doi.org/10.1002/9781118783764.wbieme0194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Why do these processes occur?</a:t>
            </a:r>
            <a:endParaRPr/>
          </a:p>
        </p:txBody>
      </p:sp>
      <p:sp>
        <p:nvSpPr>
          <p:cNvPr id="99" name="Google Shape;99;p20"/>
          <p:cNvSpPr txBox="1"/>
          <p:nvPr>
            <p:ph idx="1" type="body"/>
          </p:nvPr>
        </p:nvSpPr>
        <p:spPr>
          <a:xfrm>
            <a:off x="371475" y="1280401"/>
            <a:ext cx="7886700" cy="3500100"/>
          </a:xfrm>
          <a:prstGeom prst="rect">
            <a:avLst/>
          </a:prstGeom>
          <a:noFill/>
          <a:ln>
            <a:noFill/>
          </a:ln>
        </p:spPr>
        <p:txBody>
          <a:bodyPr anchorCtr="0" anchor="t" bIns="34275" lIns="68575" spcFirstLastPara="1" rIns="68575" wrap="square" tIns="34275">
            <a:noAutofit/>
          </a:bodyPr>
          <a:lstStyle/>
          <a:p>
            <a:pPr indent="-361950" lvl="0" marL="457200" rtl="0" algn="l">
              <a:lnSpc>
                <a:spcPct val="115000"/>
              </a:lnSpc>
              <a:spcBef>
                <a:spcPts val="600"/>
              </a:spcBef>
              <a:spcAft>
                <a:spcPts val="0"/>
              </a:spcAft>
              <a:buSzPts val="2100"/>
              <a:buFont typeface="Arial"/>
              <a:buChar char="•"/>
            </a:pPr>
            <a:r>
              <a:rPr lang="en">
                <a:latin typeface="Arial"/>
                <a:ea typeface="Arial"/>
                <a:cs typeface="Arial"/>
                <a:sym typeface="Arial"/>
              </a:rPr>
              <a:t>Remember: people are motivated to defend their existing attitudes, values, worldviews and identities</a:t>
            </a:r>
            <a:endParaRPr>
              <a:latin typeface="Arial"/>
              <a:ea typeface="Arial"/>
              <a:cs typeface="Arial"/>
              <a:sym typeface="Arial"/>
            </a:endParaRPr>
          </a:p>
          <a:p>
            <a:pPr indent="-361950" lvl="0" marL="457200" rtl="0" algn="l">
              <a:lnSpc>
                <a:spcPct val="115000"/>
              </a:lnSpc>
              <a:spcBef>
                <a:spcPts val="0"/>
              </a:spcBef>
              <a:spcAft>
                <a:spcPts val="0"/>
              </a:spcAft>
              <a:buSzPts val="2100"/>
              <a:buFont typeface="Arial"/>
              <a:buChar char="•"/>
            </a:pPr>
            <a:r>
              <a:rPr lang="en">
                <a:latin typeface="Arial"/>
                <a:ea typeface="Arial"/>
                <a:cs typeface="Arial"/>
                <a:sym typeface="Arial"/>
              </a:rPr>
              <a:t>Discordant information is threatening!</a:t>
            </a:r>
            <a:endParaRPr>
              <a:latin typeface="Arial"/>
              <a:ea typeface="Arial"/>
              <a:cs typeface="Arial"/>
              <a:sym typeface="Arial"/>
            </a:endParaRPr>
          </a:p>
          <a:p>
            <a:pPr indent="-361950" lvl="0" marL="457200" rtl="0" algn="l">
              <a:lnSpc>
                <a:spcPct val="115000"/>
              </a:lnSpc>
              <a:spcBef>
                <a:spcPts val="0"/>
              </a:spcBef>
              <a:spcAft>
                <a:spcPts val="0"/>
              </a:spcAft>
              <a:buSzPts val="2100"/>
              <a:buFont typeface="Arial"/>
              <a:buChar char="•"/>
            </a:pPr>
            <a:r>
              <a:rPr lang="en">
                <a:latin typeface="Arial"/>
                <a:ea typeface="Arial"/>
                <a:cs typeface="Arial"/>
                <a:sym typeface="Arial"/>
              </a:rPr>
              <a:t>Not all discordant information will be perceived this way, though</a:t>
            </a:r>
            <a:endParaRPr>
              <a:latin typeface="Arial"/>
              <a:ea typeface="Arial"/>
              <a:cs typeface="Arial"/>
              <a:sym typeface="Arial"/>
            </a:endParaRPr>
          </a:p>
          <a:p>
            <a:pPr indent="-342900" lvl="1" marL="914400" rtl="0" algn="l">
              <a:lnSpc>
                <a:spcPct val="115000"/>
              </a:lnSpc>
              <a:spcBef>
                <a:spcPts val="0"/>
              </a:spcBef>
              <a:spcAft>
                <a:spcPts val="0"/>
              </a:spcAft>
              <a:buSzPts val="1800"/>
              <a:buFont typeface="Arial"/>
              <a:buChar char="•"/>
            </a:pPr>
            <a:r>
              <a:rPr lang="en">
                <a:latin typeface="Arial"/>
                <a:ea typeface="Arial"/>
                <a:cs typeface="Arial"/>
                <a:sym typeface="Arial"/>
              </a:rPr>
              <a:t>More likely when one is motivated to </a:t>
            </a:r>
            <a:r>
              <a:rPr b="1" lang="en">
                <a:latin typeface="Arial"/>
                <a:ea typeface="Arial"/>
                <a:cs typeface="Arial"/>
                <a:sym typeface="Arial"/>
              </a:rPr>
              <a:t>defend</a:t>
            </a:r>
            <a:r>
              <a:rPr lang="en">
                <a:latin typeface="Arial"/>
                <a:ea typeface="Arial"/>
                <a:cs typeface="Arial"/>
                <a:sym typeface="Arial"/>
              </a:rPr>
              <a:t> a belief (e.g., belief is integrated with broader worldview, value system, identity or facilitates belonging to a social group)</a:t>
            </a:r>
            <a:endParaRPr>
              <a:latin typeface="Arial"/>
              <a:ea typeface="Arial"/>
              <a:cs typeface="Arial"/>
              <a:sym typeface="Arial"/>
            </a:endParaRPr>
          </a:p>
          <a:p>
            <a:pPr indent="-342900" lvl="1" marL="914400" rtl="0" algn="l">
              <a:lnSpc>
                <a:spcPct val="115000"/>
              </a:lnSpc>
              <a:spcBef>
                <a:spcPts val="0"/>
              </a:spcBef>
              <a:spcAft>
                <a:spcPts val="0"/>
              </a:spcAft>
              <a:buSzPts val="1800"/>
              <a:buFont typeface="Arial"/>
              <a:buChar char="•"/>
            </a:pPr>
            <a:r>
              <a:rPr lang="en">
                <a:latin typeface="Arial"/>
                <a:ea typeface="Arial"/>
                <a:cs typeface="Arial"/>
                <a:sym typeface="Arial"/>
              </a:rPr>
              <a:t>Less likely when one is motivated by </a:t>
            </a:r>
            <a:r>
              <a:rPr b="1" lang="en">
                <a:latin typeface="Arial"/>
                <a:ea typeface="Arial"/>
                <a:cs typeface="Arial"/>
                <a:sym typeface="Arial"/>
              </a:rPr>
              <a:t>accuracy</a:t>
            </a:r>
            <a:r>
              <a:rPr lang="en">
                <a:latin typeface="Arial"/>
                <a:ea typeface="Arial"/>
                <a:cs typeface="Arial"/>
                <a:sym typeface="Arial"/>
              </a:rPr>
              <a:t> (e.g., wants to be correct)</a:t>
            </a:r>
            <a:endParaRPr>
              <a:latin typeface="Arial"/>
              <a:ea typeface="Arial"/>
              <a:cs typeface="Arial"/>
              <a:sym typeface="Arial"/>
            </a:endParaRPr>
          </a:p>
          <a:p>
            <a:pPr indent="0" lvl="0" marL="457200" rtl="0" algn="l">
              <a:spcBef>
                <a:spcPts val="0"/>
              </a:spcBef>
              <a:spcAft>
                <a:spcPts val="1600"/>
              </a:spcAft>
              <a:buNone/>
            </a:pPr>
            <a:r>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Continued Influence Effect</a:t>
            </a:r>
            <a:endParaRPr/>
          </a:p>
        </p:txBody>
      </p:sp>
      <p:sp>
        <p:nvSpPr>
          <p:cNvPr id="105" name="Google Shape;105;p21"/>
          <p:cNvSpPr txBox="1"/>
          <p:nvPr>
            <p:ph idx="1" type="body"/>
          </p:nvPr>
        </p:nvSpPr>
        <p:spPr>
          <a:xfrm>
            <a:off x="371475" y="1280398"/>
            <a:ext cx="7886700" cy="2582700"/>
          </a:xfrm>
          <a:prstGeom prst="rect">
            <a:avLst/>
          </a:prstGeom>
          <a:noFill/>
          <a:ln>
            <a:noFill/>
          </a:ln>
        </p:spPr>
        <p:txBody>
          <a:bodyPr anchorCtr="0" anchor="t" bIns="34275" lIns="68575" spcFirstLastPara="1" rIns="68575" wrap="square" tIns="34275">
            <a:noAutofit/>
          </a:bodyPr>
          <a:lstStyle/>
          <a:p>
            <a:pPr indent="-393700" lvl="0" marL="457200" rtl="0" algn="l">
              <a:lnSpc>
                <a:spcPct val="115000"/>
              </a:lnSpc>
              <a:spcBef>
                <a:spcPts val="700"/>
              </a:spcBef>
              <a:spcAft>
                <a:spcPts val="0"/>
              </a:spcAft>
              <a:buSzPts val="2600"/>
              <a:buFont typeface="Arial"/>
              <a:buChar char="•"/>
            </a:pPr>
            <a:r>
              <a:rPr lang="en" sz="2600">
                <a:latin typeface="Arial"/>
                <a:ea typeface="Arial"/>
                <a:cs typeface="Arial"/>
                <a:sym typeface="Arial"/>
              </a:rPr>
              <a:t>Misinformation continues to influence judgments (attitudes, opinions, behaviors) even after corrected</a:t>
            </a:r>
            <a:endParaRPr sz="2600">
              <a:latin typeface="Arial"/>
              <a:ea typeface="Arial"/>
              <a:cs typeface="Arial"/>
              <a:sym typeface="Arial"/>
            </a:endParaRPr>
          </a:p>
          <a:p>
            <a:pPr indent="-393700" lvl="0" marL="457200" rtl="0" algn="l">
              <a:lnSpc>
                <a:spcPct val="115000"/>
              </a:lnSpc>
              <a:spcBef>
                <a:spcPts val="0"/>
              </a:spcBef>
              <a:spcAft>
                <a:spcPts val="0"/>
              </a:spcAft>
              <a:buSzPts val="2600"/>
              <a:buFont typeface="Arial"/>
              <a:buChar char="•"/>
            </a:pPr>
            <a:r>
              <a:rPr lang="en" sz="2600">
                <a:latin typeface="Arial"/>
                <a:ea typeface="Arial"/>
                <a:cs typeface="Arial"/>
                <a:sym typeface="Arial"/>
              </a:rPr>
              <a:t>For example:</a:t>
            </a:r>
            <a:endParaRPr sz="2600">
              <a:latin typeface="Arial"/>
              <a:ea typeface="Arial"/>
              <a:cs typeface="Arial"/>
              <a:sym typeface="Arial"/>
            </a:endParaRPr>
          </a:p>
          <a:p>
            <a:pPr indent="0" lvl="0" marL="457200" rtl="0" algn="l">
              <a:lnSpc>
                <a:spcPct val="115000"/>
              </a:lnSpc>
              <a:spcBef>
                <a:spcPts val="700"/>
              </a:spcBef>
              <a:spcAft>
                <a:spcPts val="0"/>
              </a:spcAft>
              <a:buNone/>
            </a:pPr>
            <a:r>
              <a:rPr lang="en"/>
              <a:t>→ </a:t>
            </a:r>
            <a:r>
              <a:rPr lang="en"/>
              <a:t>Even after misinformation about a vaccine was corrected, people were still hesitant to vaccinate their child.</a:t>
            </a:r>
            <a:endParaRPr/>
          </a:p>
          <a:p>
            <a:pPr indent="0" lvl="0" marL="0" rtl="0" algn="l">
              <a:lnSpc>
                <a:spcPct val="115000"/>
              </a:lnSpc>
              <a:spcBef>
                <a:spcPts val="700"/>
              </a:spcBef>
              <a:spcAft>
                <a:spcPts val="0"/>
              </a:spcAft>
              <a:buClr>
                <a:schemeClr val="dk1"/>
              </a:buClr>
              <a:buSzPts val="1100"/>
              <a:buFont typeface="Arial"/>
              <a:buNone/>
            </a:pPr>
            <a:r>
              <a:t/>
            </a:r>
            <a:endParaRPr sz="2600">
              <a:latin typeface="Arial"/>
              <a:ea typeface="Arial"/>
              <a:cs typeface="Arial"/>
              <a:sym typeface="Arial"/>
            </a:endParaRPr>
          </a:p>
          <a:p>
            <a:pPr indent="-38100" lvl="0" marL="177800" rtl="0" algn="l">
              <a:spcBef>
                <a:spcPts val="0"/>
              </a:spcBef>
              <a:spcAft>
                <a:spcPts val="1600"/>
              </a:spcAft>
              <a:buClr>
                <a:schemeClr val="dk1"/>
              </a:buClr>
              <a:buSzPts val="2100"/>
              <a:buNone/>
            </a:pPr>
            <a:r>
              <a:t/>
            </a:r>
            <a:endParaRPr sz="1900"/>
          </a:p>
        </p:txBody>
      </p:sp>
      <p:sp>
        <p:nvSpPr>
          <p:cNvPr id="106" name="Google Shape;106;p21"/>
          <p:cNvSpPr txBox="1"/>
          <p:nvPr/>
        </p:nvSpPr>
        <p:spPr>
          <a:xfrm>
            <a:off x="0" y="4491875"/>
            <a:ext cx="9144000" cy="488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50">
                <a:solidFill>
                  <a:srgbClr val="222222"/>
                </a:solidFill>
              </a:rPr>
              <a:t>Johnson HM, Seifert CM. Sources of the continued influence effect: When misinformation in memory affects later inferences. Journal of Experimental Psychology: Learning, Memory, and Cognition. 1994 Nov;20(6):1420.; </a:t>
            </a:r>
            <a:r>
              <a:rPr lang="en" sz="1000">
                <a:solidFill>
                  <a:srgbClr val="222222"/>
                </a:solidFill>
                <a:highlight>
                  <a:srgbClr val="FFFFFF"/>
                </a:highlight>
              </a:rPr>
              <a:t>Pluviano, S., Della Sala, S., &amp; Watt, C. (2020). The effects of source expertise and trustworthiness on recollection: the case of vaccine misinformation. </a:t>
            </a:r>
            <a:r>
              <a:rPr i="1" lang="en" sz="1000">
                <a:solidFill>
                  <a:srgbClr val="222222"/>
                </a:solidFill>
                <a:highlight>
                  <a:srgbClr val="FFFFFF"/>
                </a:highlight>
              </a:rPr>
              <a:t>Cognitive Processing</a:t>
            </a:r>
            <a:r>
              <a:rPr lang="en" sz="1000">
                <a:solidFill>
                  <a:srgbClr val="222222"/>
                </a:solidFill>
                <a:highlight>
                  <a:srgbClr val="FFFFFF"/>
                </a:highlight>
              </a:rPr>
              <a:t>, 1-10.</a:t>
            </a:r>
            <a:endParaRPr sz="1000">
              <a:solidFill>
                <a:srgbClr val="444444"/>
              </a:solidFill>
              <a:highlight>
                <a:srgbClr val="F7F7F7"/>
              </a:highlight>
            </a:endParaRPr>
          </a:p>
          <a:p>
            <a:pPr indent="0" lvl="0" marL="0" rtl="0" algn="l">
              <a:lnSpc>
                <a:spcPct val="115000"/>
              </a:lnSpc>
              <a:spcBef>
                <a:spcPts val="0"/>
              </a:spcBef>
              <a:spcAft>
                <a:spcPts val="0"/>
              </a:spcAft>
              <a:buNone/>
            </a:pPr>
            <a:r>
              <a:t/>
            </a:r>
            <a:endParaRPr sz="1050">
              <a:solidFill>
                <a:srgbClr val="22222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71475" y="85249"/>
            <a:ext cx="7886700" cy="99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Continued Influence Effect</a:t>
            </a:r>
            <a:endParaRPr/>
          </a:p>
        </p:txBody>
      </p:sp>
      <p:sp>
        <p:nvSpPr>
          <p:cNvPr id="112" name="Google Shape;112;p22"/>
          <p:cNvSpPr txBox="1"/>
          <p:nvPr>
            <p:ph idx="1" type="body"/>
          </p:nvPr>
        </p:nvSpPr>
        <p:spPr>
          <a:xfrm>
            <a:off x="371475" y="1280398"/>
            <a:ext cx="7886700" cy="2582700"/>
          </a:xfrm>
          <a:prstGeom prst="rect">
            <a:avLst/>
          </a:prstGeom>
          <a:noFill/>
          <a:ln>
            <a:noFill/>
          </a:ln>
        </p:spPr>
        <p:txBody>
          <a:bodyPr anchorCtr="0" anchor="t" bIns="34275" lIns="68575" spcFirstLastPara="1" rIns="68575" wrap="square" tIns="34275">
            <a:noAutofit/>
          </a:bodyPr>
          <a:lstStyle/>
          <a:p>
            <a:pPr indent="-393700" lvl="0" marL="457200" rtl="0" algn="l">
              <a:lnSpc>
                <a:spcPct val="115000"/>
              </a:lnSpc>
              <a:spcBef>
                <a:spcPts val="700"/>
              </a:spcBef>
              <a:spcAft>
                <a:spcPts val="0"/>
              </a:spcAft>
              <a:buSzPts val="2600"/>
              <a:buFont typeface="Arial"/>
              <a:buChar char="•"/>
            </a:pPr>
            <a:r>
              <a:rPr lang="en" sz="2600">
                <a:latin typeface="Arial"/>
                <a:ea typeface="Arial"/>
                <a:cs typeface="Arial"/>
                <a:sym typeface="Arial"/>
              </a:rPr>
              <a:t>Misinformation initially fits into a mental map, is used to formulate judgments</a:t>
            </a:r>
            <a:endParaRPr sz="2600">
              <a:latin typeface="Arial"/>
              <a:ea typeface="Arial"/>
              <a:cs typeface="Arial"/>
              <a:sym typeface="Arial"/>
            </a:endParaRPr>
          </a:p>
          <a:p>
            <a:pPr indent="-393700" lvl="0" marL="457200" rtl="0" algn="l">
              <a:lnSpc>
                <a:spcPct val="115000"/>
              </a:lnSpc>
              <a:spcBef>
                <a:spcPts val="0"/>
              </a:spcBef>
              <a:spcAft>
                <a:spcPts val="0"/>
              </a:spcAft>
              <a:buSzPts val="2600"/>
              <a:buFont typeface="Arial"/>
              <a:buChar char="•"/>
            </a:pPr>
            <a:r>
              <a:rPr lang="en" sz="2600">
                <a:latin typeface="Arial"/>
                <a:ea typeface="Arial"/>
                <a:cs typeface="Arial"/>
                <a:sym typeface="Arial"/>
              </a:rPr>
              <a:t>Although misinformation is corrected, judgments based on it are not updated</a:t>
            </a:r>
            <a:endParaRPr sz="2600">
              <a:latin typeface="Arial"/>
              <a:ea typeface="Arial"/>
              <a:cs typeface="Arial"/>
              <a:sym typeface="Arial"/>
            </a:endParaRPr>
          </a:p>
          <a:p>
            <a:pPr indent="-38100" lvl="0" marL="177800" rtl="0" algn="l">
              <a:spcBef>
                <a:spcPts val="0"/>
              </a:spcBef>
              <a:spcAft>
                <a:spcPts val="1600"/>
              </a:spcAft>
              <a:buClr>
                <a:schemeClr val="dk1"/>
              </a:buClr>
              <a:buSzPts val="2100"/>
              <a:buNone/>
            </a:pPr>
            <a:r>
              <a:t/>
            </a:r>
            <a:endParaRPr sz="1900"/>
          </a:p>
        </p:txBody>
      </p:sp>
      <p:sp>
        <p:nvSpPr>
          <p:cNvPr id="113" name="Google Shape;113;p22"/>
          <p:cNvSpPr txBox="1"/>
          <p:nvPr/>
        </p:nvSpPr>
        <p:spPr>
          <a:xfrm>
            <a:off x="0" y="4654800"/>
            <a:ext cx="9144000" cy="488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50">
                <a:solidFill>
                  <a:srgbClr val="222222"/>
                </a:solidFill>
              </a:rPr>
              <a:t>Johnson HM, Seifert CM. Sources of the continued influence effect: When misinformation in memory affects later inferences. Journal of Experimental Psychology: Learning, Memory, and Cognition. 1994 Nov;20(6):1420.</a:t>
            </a:r>
            <a:endParaRPr sz="1050">
              <a:solidFill>
                <a:srgbClr val="22222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