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138756-2DE8-42A3-8902-1B75897C5BA3}">
  <a:tblStyle styleId="{D8138756-2DE8-42A3-8902-1B75897C5BA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we’ve learned about the nature and causes of vaccine hesitancy, and the role misinformation plays, we can move on to discuss strategies to encourage vaccine uptake! Although some people may be hesitant about vaccinations, there are many strategies we can use to encourage vaccine uptake. However, these strategies may not be as straightforward as you envision.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59489fc2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might this look like? Well, we could start by explaining why some people believe autism is caused by vaccines - for example, noting that autism happens to be diagnosed during an age at which children receive several vaccines. Then, we can explain the motives of people spreading this misinformation - for example, financial interest. We can then fill in the causal gap by clearly explaining how we know that vaccines do not cause autism, and any addirional information we know about what the causes of autism might be.</a:t>
            </a:r>
            <a:endParaRPr/>
          </a:p>
        </p:txBody>
      </p:sp>
      <p:sp>
        <p:nvSpPr>
          <p:cNvPr id="123" name="Google Shape;123;ga59489fc2a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adaed25c97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also important to note that when we correct misinformation, or otherwise present information that does not correspond with an individual’s values, worldview, and so forth, we may encounter resistance. It doesn’t feel good to be told you are wrong! Self-affirmation theory tells us that when we present this type of information, it can be useful to ensure people feel valued and validated. Making a general connection to, or reminding people of their personal values and personal strengths can provide a little boost and increase acceptance of corrective information.</a:t>
            </a:r>
            <a:endParaRPr/>
          </a:p>
        </p:txBody>
      </p:sp>
      <p:sp>
        <p:nvSpPr>
          <p:cNvPr id="131" name="Google Shape;131;gadaed25c97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daed25c9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final communication strategy is a useful supplement to the approaches just discussed and, in fact, is rooted in the inoculation metaphor! Much the same way that a vaccine can train the body’s defenses to fight a disease by introducing a weakened, attenuated, or altered form of the disease that the body can easily handle, inoculation against misinformation involves warning people against misinformation so they can build their defenses against it. In this approach, we first forewarn individuals about the misinformation they are likely to encounter. We then refute the misinformation, so the audience is now prepared with the resources they need to refute the misinformation themselves when they encounter it. Thus, this boosts the audience’s ‘immunity’ so to speak, against misinformation! One caveat with this approach - the effects of the initial warning and refutation may wear off, so we want to make sure we continue to warn and refute - much like a booster shot.</a:t>
            </a:r>
            <a:endParaRPr/>
          </a:p>
        </p:txBody>
      </p:sp>
      <p:sp>
        <p:nvSpPr>
          <p:cNvPr id="138" name="Google Shape;138;gadaed25c97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daed25c97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conclude, we need to remember that vaccine hesitancy is nothing new, and that there is a wide spectrum of attitudes about vaccines. Most people simply want to make sure they are making the best decision for themselves and their families. Misinformation about vaccines certainly does circulate, and can influence vaccine hesitancy - but there are many strategies for effective vaccine communication. Remember, researchers have been studying how to best promote vaccine uptake for years, and have developed multiple tools that we can use to communicate about the Covid-19 vaccine.</a:t>
            </a:r>
            <a:endParaRPr/>
          </a:p>
        </p:txBody>
      </p:sp>
      <p:sp>
        <p:nvSpPr>
          <p:cNvPr id="146" name="Google Shape;146;gadaed25c97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adaed25c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Encouraging vaccination can be challenging. In the study presented here, parents were randomized to view one of four messages promoting the MMR vaccine, or to a control group. The first message clearly corrected the misperception that the MMR vaccine causes autism. The second message presented information about the risks of the diseases prevented by the MMR vaccine. The third message featured a dramatic narrative from a parent whose infant almost died from measles. And the fourth message visually demonstrated the effects of these diseases. Now, think for a moment. What do you think the effect of each message was?</a:t>
            </a:r>
            <a:endParaRPr/>
          </a:p>
        </p:txBody>
      </p:sp>
      <p:sp>
        <p:nvSpPr>
          <p:cNvPr id="62" name="Google Shape;62;gadaed25c9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adaed25c97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this study found that none of the messages succeeded in encouraging parents to vaccinate their children. And in fact, the message correcting misperceptions about the vaccine actually decreased intent to vaccinate one’s child among those who were initially most hesitant about vaccines.  But - all hope is not lost. What this study tells us about vaccine communication is that it is nuanced and must be done with care. Fortunately, there is plenty of research documenting effective techniques.</a:t>
            </a:r>
            <a:endParaRPr/>
          </a:p>
        </p:txBody>
      </p:sp>
      <p:sp>
        <p:nvSpPr>
          <p:cNvPr id="69" name="Google Shape;69;gadaed25c97_0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adaed25c97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takeaway is something that stands for any type of communication - you must know your audience. Whether you are communicating one-on-one with a patient, client, or friend or family member, or to a large audience, it is critical to know who you are communicating with. This allows you to develop a specific message based on your audience’s characteristics. Some things that would be useful to know are what the audience’s baseline level of hesitancy is - someone who is mostly enthusiastic about the vaccine might just need that enthusiasm reinforced, while someone who is more hesitancy might need their concerns addressed. You, of course, would want to know what these specific concerns were - does the vaccine development timeline worry them? are they fearful of potential side effects? Concerned the vaccine might not be effective? Worried about the safety profile? Understanding these concerns allows you to specifically address them. And, of course, it is important to be mindful of other factors such as culture, values, and so on. For example, some people may think of a Covid-19 vaccine as a way to protect their family and their community, while others might think of the vaccine in terms of freedom or liberty - so, in that case, we might want to emphasize how the vaccine can enable one to have the freedom to live life free from worry about Covid-19.</a:t>
            </a:r>
            <a:endParaRPr/>
          </a:p>
        </p:txBody>
      </p:sp>
      <p:sp>
        <p:nvSpPr>
          <p:cNvPr id="80" name="Google Shape;80;gadaed25c97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adaed25c9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the issue of trust is of the utmost important. People are more amenable to information when it is coming from a trusted source. So, make sure you are earning the trust of your audience. You might also think outside the box and identify other sources who are trusted within the community you are working with. This could be community leaders, local businesses, or even celebrities or social media influencers - whoever your audience trusts to get health information from.</a:t>
            </a:r>
            <a:endParaRPr/>
          </a:p>
        </p:txBody>
      </p:sp>
      <p:sp>
        <p:nvSpPr>
          <p:cNvPr id="87" name="Google Shape;87;gadaed25c97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daed25c9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when communicating about the vaccine, present the vaccine as the default. One way of doing this, for example, would be to tell a patient, “You’re due for your vaccine” when they come into the doctor’s office.</a:t>
            </a:r>
            <a:endParaRPr/>
          </a:p>
        </p:txBody>
      </p:sp>
      <p:sp>
        <p:nvSpPr>
          <p:cNvPr id="94" name="Google Shape;94;gadaed25c97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daed25c97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research has shown that focusing on the disease the vaccine intends to prevent is a useful strategy. This consists of two components: focusing on the severity of the disease, and the susceptibility of the disease. So, in the case of Covid-19, messaging should clearly describe the severe effects of the disease - for example, likelihood of hospitalization, mortality rates, long-term effects of the disease. We can alsodescribe prevalence and/or transmission data to illustrate one’s susceptibility to the disease. This strategy is often preferred to communication that bluntly addresses myths about the vaccine - but, it may also be necessary to combat vaccine misinformation.</a:t>
            </a:r>
            <a:endParaRPr/>
          </a:p>
        </p:txBody>
      </p:sp>
      <p:sp>
        <p:nvSpPr>
          <p:cNvPr id="102" name="Google Shape;102;gadaed25c97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daed25c9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case, if you do seek to combate myths and misinformation about the vaccine, do so with care. First, before you present any misinformation so that you can debunk it, first clearly state that the misinformation is false, before you introduce it. Then, when you do debunk the myth, focus on the key points - don’t get mired in minute details that are unlikely to matter to most people. Additionally, provide an alternate explanation. We shouldn’t simply retract misinformation, or state it is false - we must provide the accurate causal explanation.</a:t>
            </a:r>
            <a:endParaRPr/>
          </a:p>
        </p:txBody>
      </p:sp>
      <p:sp>
        <p:nvSpPr>
          <p:cNvPr id="109" name="Google Shape;109;gadaed25c97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daed25c97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“causal chain corrective” is a useful technique for providing an alternate explanation. When an individual believes a myth, and we then attempt to debunk that myth, we leave behind a ‘gap’ when the myth is removed. For example, if an individual believes that vaccines cause autism, and our messaging only says “No, vaccines do not cause autism,” that individual’s mental model regarding vaccines and autism is left with a gap. Why does autism appear so close to the time of vaccination? Why is it implausible for vaccines to cause autism? So, we need to fill that gap in! This is known as a causal chain corrective statement - in which the myth correction also provides a causal explanation to close the gap left by the correction of the misinformation. When we do this, we need to make sure our explanation is plausible and that it does fill in that gap. It can also be useful to explain why the misinformation was incorrect in the first place, and perhaps even explain the motive for the misinformation. For instance, perhaps the myth was started by someone trying to sell an alternate unproven treatment! Finally, again be mindful that a simple correction and explanation may be more effective than a highly complex correction. If our corrections get lost in the weeds and become too complex, people may continue to rely on incorrect yet simple misinformation.</a:t>
            </a:r>
            <a:endParaRPr/>
          </a:p>
        </p:txBody>
      </p:sp>
      <p:sp>
        <p:nvSpPr>
          <p:cNvPr id="116" name="Google Shape;116;gadaed25c97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371475" y="1280398"/>
            <a:ext cx="7886700" cy="2582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4"/>
          <p:cNvSpPr txBox="1"/>
          <p:nvPr>
            <p:ph type="ctrTitle"/>
          </p:nvPr>
        </p:nvSpPr>
        <p:spPr>
          <a:xfrm>
            <a:off x="311708" y="1243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Encouraging Vaccine Uptake</a:t>
            </a:r>
            <a:endParaRPr/>
          </a:p>
        </p:txBody>
      </p:sp>
      <p:sp>
        <p:nvSpPr>
          <p:cNvPr id="58" name="Google Shape;58;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59" name="Google Shape;59;p14"/>
          <p:cNvPicPr preferRelativeResize="0"/>
          <p:nvPr/>
        </p:nvPicPr>
        <p:blipFill>
          <a:blip r:embed="rId3">
            <a:alphaModFix/>
          </a:blip>
          <a:stretch>
            <a:fillRect/>
          </a:stretch>
        </p:blipFill>
        <p:spPr>
          <a:xfrm>
            <a:off x="2878700" y="2559300"/>
            <a:ext cx="3474476" cy="2390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sz="3000"/>
              <a:t>Using causal chain correctives to correct myths</a:t>
            </a:r>
            <a:endParaRPr sz="3000"/>
          </a:p>
        </p:txBody>
      </p:sp>
      <p:sp>
        <p:nvSpPr>
          <p:cNvPr id="126" name="Google Shape;126;p23"/>
          <p:cNvSpPr txBox="1"/>
          <p:nvPr>
            <p:ph idx="1" type="body"/>
          </p:nvPr>
        </p:nvSpPr>
        <p:spPr>
          <a:xfrm>
            <a:off x="371475" y="1051800"/>
            <a:ext cx="3704100" cy="36567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600"/>
              </a:spcBef>
              <a:spcAft>
                <a:spcPts val="0"/>
              </a:spcAft>
              <a:buClr>
                <a:schemeClr val="dk1"/>
              </a:buClr>
              <a:buSzPts val="1100"/>
              <a:buNone/>
            </a:pPr>
            <a:r>
              <a:rPr b="1" lang="en" sz="1700">
                <a:latin typeface="Arial"/>
                <a:ea typeface="Arial"/>
                <a:cs typeface="Arial"/>
                <a:sym typeface="Arial"/>
              </a:rPr>
              <a:t>For example:</a:t>
            </a:r>
            <a:endParaRPr b="1" sz="1700">
              <a:latin typeface="Arial"/>
              <a:ea typeface="Arial"/>
              <a:cs typeface="Arial"/>
              <a:sym typeface="Arial"/>
            </a:endParaRPr>
          </a:p>
          <a:p>
            <a:pPr indent="0" lvl="0" marL="0" rtl="0" algn="l">
              <a:lnSpc>
                <a:spcPct val="115000"/>
              </a:lnSpc>
              <a:spcBef>
                <a:spcPts val="600"/>
              </a:spcBef>
              <a:spcAft>
                <a:spcPts val="0"/>
              </a:spcAft>
              <a:buClr>
                <a:schemeClr val="dk1"/>
              </a:buClr>
              <a:buSzPts val="1100"/>
              <a:buNone/>
            </a:pPr>
            <a:r>
              <a:rPr lang="en" sz="1700">
                <a:latin typeface="Arial"/>
                <a:ea typeface="Arial"/>
                <a:cs typeface="Arial"/>
                <a:sym typeface="Arial"/>
              </a:rPr>
              <a:t>→ Explain that some people may believe autism is caused by vaccines because autism happens to be diagnosed during an age at which children receive several vaccines.</a:t>
            </a:r>
            <a:endParaRPr sz="1700">
              <a:latin typeface="Arial"/>
              <a:ea typeface="Arial"/>
              <a:cs typeface="Arial"/>
              <a:sym typeface="Arial"/>
            </a:endParaRPr>
          </a:p>
          <a:p>
            <a:pPr indent="0" lvl="0" marL="0" rtl="0" algn="l">
              <a:lnSpc>
                <a:spcPct val="115000"/>
              </a:lnSpc>
              <a:spcBef>
                <a:spcPts val="600"/>
              </a:spcBef>
              <a:spcAft>
                <a:spcPts val="0"/>
              </a:spcAft>
              <a:buClr>
                <a:schemeClr val="dk1"/>
              </a:buClr>
              <a:buSzPts val="1100"/>
              <a:buNone/>
            </a:pPr>
            <a:r>
              <a:rPr lang="en" sz="1700">
                <a:latin typeface="Arial"/>
                <a:ea typeface="Arial"/>
                <a:cs typeface="Arial"/>
                <a:sym typeface="Arial"/>
              </a:rPr>
              <a:t>→ Explain motives of people spreading this misinformation. </a:t>
            </a:r>
            <a:endParaRPr sz="1700">
              <a:latin typeface="Arial"/>
              <a:ea typeface="Arial"/>
              <a:cs typeface="Arial"/>
              <a:sym typeface="Arial"/>
            </a:endParaRPr>
          </a:p>
          <a:p>
            <a:pPr indent="0" lvl="0" marL="0" rtl="0" algn="l">
              <a:lnSpc>
                <a:spcPct val="115000"/>
              </a:lnSpc>
              <a:spcBef>
                <a:spcPts val="600"/>
              </a:spcBef>
              <a:spcAft>
                <a:spcPts val="0"/>
              </a:spcAft>
              <a:buClr>
                <a:schemeClr val="dk1"/>
              </a:buClr>
              <a:buSzPts val="1100"/>
              <a:buNone/>
            </a:pPr>
            <a:r>
              <a:rPr lang="en" sz="1700">
                <a:latin typeface="Arial"/>
                <a:ea typeface="Arial"/>
                <a:cs typeface="Arial"/>
                <a:sym typeface="Arial"/>
              </a:rPr>
              <a:t>→ Explain how we know that vaccines do not cause autism.</a:t>
            </a:r>
            <a:endParaRPr sz="1700">
              <a:latin typeface="Arial"/>
              <a:ea typeface="Arial"/>
              <a:cs typeface="Arial"/>
              <a:sym typeface="Arial"/>
            </a:endParaRPr>
          </a:p>
        </p:txBody>
      </p:sp>
      <p:sp>
        <p:nvSpPr>
          <p:cNvPr id="127" name="Google Shape;127;p23"/>
          <p:cNvSpPr txBox="1"/>
          <p:nvPr/>
        </p:nvSpPr>
        <p:spPr>
          <a:xfrm>
            <a:off x="0" y="4566600"/>
            <a:ext cx="9144000" cy="27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rPr>
              <a:t>Lewandowsky S, Ecker UK, Seifert CM, Schwarz N, Cook J. Misinformation and its correction: Continued influence and successful debiasing. Psychological science in the public interest. 2012 Dec;13(3):106-31.; </a:t>
            </a:r>
            <a:r>
              <a:rPr lang="en" sz="1000">
                <a:solidFill>
                  <a:srgbClr val="222222"/>
                </a:solidFill>
                <a:highlight>
                  <a:schemeClr val="lt1"/>
                </a:highlight>
              </a:rPr>
              <a:t>Image via Self x American Academy of Pediatrics Immunization Image Gallery (https://www.aap.org/en-us/Pages/immunizations-image-gallery.aspx)</a:t>
            </a:r>
            <a:endParaRPr>
              <a:solidFill>
                <a:schemeClr val="dk1"/>
              </a:solidFill>
            </a:endParaRPr>
          </a:p>
          <a:p>
            <a:pPr indent="0" lvl="0" marL="0" rtl="0" algn="l">
              <a:lnSpc>
                <a:spcPct val="115000"/>
              </a:lnSpc>
              <a:spcBef>
                <a:spcPts val="0"/>
              </a:spcBef>
              <a:spcAft>
                <a:spcPts val="0"/>
              </a:spcAft>
              <a:buNone/>
            </a:pPr>
            <a:r>
              <a:t/>
            </a:r>
            <a:endParaRPr sz="1000">
              <a:solidFill>
                <a:srgbClr val="222222"/>
              </a:solidFill>
            </a:endParaRPr>
          </a:p>
        </p:txBody>
      </p:sp>
      <p:pic>
        <p:nvPicPr>
          <p:cNvPr id="128" name="Google Shape;128;p23"/>
          <p:cNvPicPr preferRelativeResize="0"/>
          <p:nvPr/>
        </p:nvPicPr>
        <p:blipFill>
          <a:blip r:embed="rId3">
            <a:alphaModFix/>
          </a:blip>
          <a:stretch>
            <a:fillRect/>
          </a:stretch>
        </p:blipFill>
        <p:spPr>
          <a:xfrm>
            <a:off x="4572000" y="1655176"/>
            <a:ext cx="4343800" cy="235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Self-affirmation</a:t>
            </a:r>
            <a:endParaRPr/>
          </a:p>
        </p:txBody>
      </p:sp>
      <p:sp>
        <p:nvSpPr>
          <p:cNvPr id="134" name="Google Shape;134;p24"/>
          <p:cNvSpPr txBox="1"/>
          <p:nvPr>
            <p:ph idx="1" type="body"/>
          </p:nvPr>
        </p:nvSpPr>
        <p:spPr>
          <a:xfrm>
            <a:off x="371475" y="1280398"/>
            <a:ext cx="7886700" cy="25827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800"/>
              </a:spcBef>
              <a:spcAft>
                <a:spcPts val="0"/>
              </a:spcAft>
              <a:buClr>
                <a:schemeClr val="dk1"/>
              </a:buClr>
              <a:buSzPts val="1100"/>
              <a:buFont typeface="Arial"/>
              <a:buNone/>
            </a:pPr>
            <a:r>
              <a:rPr lang="en" sz="3200">
                <a:latin typeface="Arial"/>
                <a:ea typeface="Arial"/>
                <a:cs typeface="Arial"/>
                <a:sym typeface="Arial"/>
              </a:rPr>
              <a:t>General connection to or reminder of personal values, personal strengths can increase acceptance of corrective information</a:t>
            </a:r>
            <a:endParaRPr sz="3200">
              <a:latin typeface="Arial"/>
              <a:ea typeface="Arial"/>
              <a:cs typeface="Arial"/>
              <a:sym typeface="Arial"/>
            </a:endParaRPr>
          </a:p>
          <a:p>
            <a:pPr indent="-38100" lvl="0" marL="177800" rtl="0" algn="l">
              <a:spcBef>
                <a:spcPts val="0"/>
              </a:spcBef>
              <a:spcAft>
                <a:spcPts val="1600"/>
              </a:spcAft>
              <a:buClr>
                <a:schemeClr val="dk1"/>
              </a:buClr>
              <a:buSzPts val="2100"/>
              <a:buNone/>
            </a:pPr>
            <a:r>
              <a:t/>
            </a:r>
            <a:endParaRPr sz="1900"/>
          </a:p>
        </p:txBody>
      </p:sp>
      <p:sp>
        <p:nvSpPr>
          <p:cNvPr id="135" name="Google Shape;135;p24"/>
          <p:cNvSpPr txBox="1"/>
          <p:nvPr/>
        </p:nvSpPr>
        <p:spPr>
          <a:xfrm>
            <a:off x="0" y="4223700"/>
            <a:ext cx="9144000" cy="91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Steele, C. M. (1988). The psychology of self-affirmation: Sustaining the integrity of the self. In L.Berkowitz (Ed.), </a:t>
            </a:r>
            <a:r>
              <a:rPr i="1" lang="en" sz="1200">
                <a:solidFill>
                  <a:schemeClr val="dk1"/>
                </a:solidFill>
              </a:rPr>
              <a:t>Advances in experimental social psychology</a:t>
            </a:r>
            <a:r>
              <a:rPr lang="en" sz="1200">
                <a:solidFill>
                  <a:schemeClr val="dk1"/>
                </a:solidFill>
              </a:rPr>
              <a:t>  (pp. 261–302). New York: Academic Press.</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Zhao, X., &amp; Nan, X. (2010). Influence of self-affirmation on responses to gain-versus loss-framed antismoking messages. </a:t>
            </a:r>
            <a:r>
              <a:rPr i="1" lang="en" sz="1200">
                <a:solidFill>
                  <a:schemeClr val="dk1"/>
                </a:solidFill>
              </a:rPr>
              <a:t>Human Communication Research</a:t>
            </a:r>
            <a:r>
              <a:rPr lang="en" sz="1200">
                <a:solidFill>
                  <a:schemeClr val="dk1"/>
                </a:solidFill>
              </a:rPr>
              <a:t>, </a:t>
            </a:r>
            <a:r>
              <a:rPr i="1" lang="en" sz="1200">
                <a:solidFill>
                  <a:schemeClr val="dk1"/>
                </a:solidFill>
              </a:rPr>
              <a:t>36</a:t>
            </a:r>
            <a:r>
              <a:rPr lang="en" sz="1200">
                <a:solidFill>
                  <a:schemeClr val="dk1"/>
                </a:solidFill>
              </a:rPr>
              <a:t>(4), 493-511.</a:t>
            </a:r>
            <a:endParaRPr sz="12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Inoculation against misinformation</a:t>
            </a:r>
            <a:endParaRPr/>
          </a:p>
        </p:txBody>
      </p:sp>
      <p:sp>
        <p:nvSpPr>
          <p:cNvPr id="141" name="Google Shape;141;p25"/>
          <p:cNvSpPr txBox="1"/>
          <p:nvPr>
            <p:ph idx="1" type="body"/>
          </p:nvPr>
        </p:nvSpPr>
        <p:spPr>
          <a:xfrm>
            <a:off x="371475" y="1271700"/>
            <a:ext cx="4487400" cy="2582700"/>
          </a:xfrm>
          <a:prstGeom prst="rect">
            <a:avLst/>
          </a:prstGeom>
          <a:noFill/>
          <a:ln>
            <a:noFill/>
          </a:ln>
        </p:spPr>
        <p:txBody>
          <a:bodyPr anchorCtr="0" anchor="t" bIns="34275" lIns="68575" spcFirstLastPara="1" rIns="68575" wrap="square" tIns="34275">
            <a:noAutofit/>
          </a:bodyPr>
          <a:lstStyle/>
          <a:p>
            <a:pPr indent="-38100" lvl="0" marL="177800" rtl="0" algn="l">
              <a:spcBef>
                <a:spcPts val="0"/>
              </a:spcBef>
              <a:spcAft>
                <a:spcPts val="0"/>
              </a:spcAft>
              <a:buClr>
                <a:schemeClr val="dk1"/>
              </a:buClr>
              <a:buSzPts val="2100"/>
              <a:buNone/>
            </a:pPr>
            <a:r>
              <a:rPr lang="en" sz="1800"/>
              <a:t>→ Forewarn the audience about the misinformation they are likely to encounter</a:t>
            </a:r>
            <a:endParaRPr sz="1800"/>
          </a:p>
          <a:p>
            <a:pPr indent="-38100" lvl="0" marL="177800" rtl="0" algn="l">
              <a:spcBef>
                <a:spcPts val="1600"/>
              </a:spcBef>
              <a:spcAft>
                <a:spcPts val="0"/>
              </a:spcAft>
              <a:buClr>
                <a:schemeClr val="dk1"/>
              </a:buClr>
              <a:buSzPts val="2100"/>
              <a:buNone/>
            </a:pPr>
            <a:r>
              <a:rPr lang="en" sz="1800"/>
              <a:t>→ Refute the misinformation</a:t>
            </a:r>
            <a:endParaRPr sz="1800"/>
          </a:p>
          <a:p>
            <a:pPr indent="-38100" lvl="0" marL="177800" rtl="0" algn="l">
              <a:spcBef>
                <a:spcPts val="1600"/>
              </a:spcBef>
              <a:spcAft>
                <a:spcPts val="0"/>
              </a:spcAft>
              <a:buClr>
                <a:schemeClr val="dk1"/>
              </a:buClr>
              <a:buSzPts val="2100"/>
              <a:buNone/>
            </a:pPr>
            <a:r>
              <a:rPr lang="en" sz="1800"/>
              <a:t>	→ Audience is now prepared with resources to refute the misinformation themselves, when they encounter it</a:t>
            </a:r>
            <a:endParaRPr sz="1800"/>
          </a:p>
          <a:p>
            <a:pPr indent="-38100" lvl="0" marL="177800" rtl="0" algn="l">
              <a:spcBef>
                <a:spcPts val="1600"/>
              </a:spcBef>
              <a:spcAft>
                <a:spcPts val="0"/>
              </a:spcAft>
              <a:buClr>
                <a:schemeClr val="dk1"/>
              </a:buClr>
              <a:buSzPts val="2100"/>
              <a:buNone/>
            </a:pPr>
            <a:r>
              <a:rPr lang="en" sz="1800"/>
              <a:t>→ A ‘booster shot’ may be needed</a:t>
            </a:r>
            <a:endParaRPr sz="1800"/>
          </a:p>
          <a:p>
            <a:pPr indent="-38100" lvl="0" marL="177800" rtl="0" algn="l">
              <a:spcBef>
                <a:spcPts val="1600"/>
              </a:spcBef>
              <a:spcAft>
                <a:spcPts val="1600"/>
              </a:spcAft>
              <a:buClr>
                <a:schemeClr val="dk1"/>
              </a:buClr>
              <a:buSzPts val="2100"/>
              <a:buNone/>
            </a:pPr>
            <a:r>
              <a:t/>
            </a:r>
            <a:endParaRPr sz="1800"/>
          </a:p>
        </p:txBody>
      </p:sp>
      <p:sp>
        <p:nvSpPr>
          <p:cNvPr id="142" name="Google Shape;142;p25"/>
          <p:cNvSpPr txBox="1"/>
          <p:nvPr/>
        </p:nvSpPr>
        <p:spPr>
          <a:xfrm>
            <a:off x="0" y="4226700"/>
            <a:ext cx="91440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202020"/>
                </a:solidFill>
                <a:highlight>
                  <a:srgbClr val="FFFFFF"/>
                </a:highlight>
              </a:rPr>
              <a:t>McGuire WJ, Papageorgis D. The relative efficacy of various types of prior belief-defense in producing immunity against persuasion. </a:t>
            </a:r>
            <a:r>
              <a:rPr i="1" lang="en" sz="1000">
                <a:solidFill>
                  <a:srgbClr val="202020"/>
                </a:solidFill>
                <a:highlight>
                  <a:srgbClr val="FFFFFF"/>
                </a:highlight>
              </a:rPr>
              <a:t>Public Opinion Quarterly</a:t>
            </a:r>
            <a:r>
              <a:rPr lang="en" sz="1000">
                <a:solidFill>
                  <a:srgbClr val="202020"/>
                </a:solidFill>
                <a:highlight>
                  <a:srgbClr val="FFFFFF"/>
                </a:highlight>
              </a:rPr>
              <a:t>. 1961; 26, 24–34.; </a:t>
            </a:r>
            <a:r>
              <a:rPr lang="en" sz="1000"/>
              <a:t>Maertens et al., </a:t>
            </a:r>
            <a:r>
              <a:rPr lang="en" sz="1000"/>
              <a:t>Long-Term Effectiveness of Inoculation Against Misinformation: Three Longitudinal Experiments; </a:t>
            </a:r>
            <a:r>
              <a:rPr lang="en" sz="1000">
                <a:solidFill>
                  <a:srgbClr val="222222"/>
                </a:solidFill>
                <a:highlight>
                  <a:srgbClr val="FFFFFF"/>
                </a:highlight>
              </a:rPr>
              <a:t>Cook, J., Lewandowsky, S., &amp; Ecker, U. K. (2017). Neutralizing misinformation through inoculation: Exposing misleading argumentation techniques reduces their influence. </a:t>
            </a:r>
            <a:r>
              <a:rPr i="1" lang="en" sz="1000">
                <a:solidFill>
                  <a:srgbClr val="222222"/>
                </a:solidFill>
                <a:highlight>
                  <a:srgbClr val="FFFFFF"/>
                </a:highlight>
              </a:rPr>
              <a:t>PloS one</a:t>
            </a:r>
            <a:r>
              <a:rPr lang="en" sz="1000">
                <a:solidFill>
                  <a:srgbClr val="222222"/>
                </a:solidFill>
                <a:highlight>
                  <a:srgbClr val="FFFFFF"/>
                </a:highlight>
              </a:rPr>
              <a:t>, </a:t>
            </a:r>
            <a:r>
              <a:rPr i="1" lang="en" sz="1000">
                <a:solidFill>
                  <a:srgbClr val="222222"/>
                </a:solidFill>
                <a:highlight>
                  <a:srgbClr val="FFFFFF"/>
                </a:highlight>
              </a:rPr>
              <a:t>12</a:t>
            </a:r>
            <a:r>
              <a:rPr lang="en" sz="1000">
                <a:solidFill>
                  <a:srgbClr val="222222"/>
                </a:solidFill>
                <a:highlight>
                  <a:srgbClr val="FFFFFF"/>
                </a:highlight>
              </a:rPr>
              <a:t>(5), e0175799.; </a:t>
            </a:r>
            <a:r>
              <a:rPr lang="en" sz="1000">
                <a:solidFill>
                  <a:srgbClr val="222222"/>
                </a:solidFill>
                <a:highlight>
                  <a:schemeClr val="lt1"/>
                </a:highlight>
              </a:rPr>
              <a:t>Image via Self x American Academy of Pediatrics Immunization Image Gallery (https://www.aap.org/en-us/Pages/immunizations-image-gallery.aspx)</a:t>
            </a:r>
            <a:endParaRPr>
              <a:solidFill>
                <a:schemeClr val="dk1"/>
              </a:solidFill>
            </a:endParaRPr>
          </a:p>
          <a:p>
            <a:pPr indent="0" lvl="0" marL="0" rtl="0" algn="l">
              <a:spcBef>
                <a:spcPts val="0"/>
              </a:spcBef>
              <a:spcAft>
                <a:spcPts val="0"/>
              </a:spcAft>
              <a:buNone/>
            </a:pPr>
            <a:r>
              <a:t/>
            </a:r>
            <a:endParaRPr sz="1000">
              <a:solidFill>
                <a:srgbClr val="222222"/>
              </a:solidFill>
              <a:highlight>
                <a:srgbClr val="FFFFFF"/>
              </a:highlight>
            </a:endParaRPr>
          </a:p>
        </p:txBody>
      </p:sp>
      <p:pic>
        <p:nvPicPr>
          <p:cNvPr id="143" name="Google Shape;143;p25"/>
          <p:cNvPicPr preferRelativeResize="0"/>
          <p:nvPr/>
        </p:nvPicPr>
        <p:blipFill>
          <a:blip r:embed="rId3">
            <a:alphaModFix/>
          </a:blip>
          <a:stretch>
            <a:fillRect/>
          </a:stretch>
        </p:blipFill>
        <p:spPr>
          <a:xfrm>
            <a:off x="5011275" y="1231849"/>
            <a:ext cx="3953340" cy="28424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Conclusions</a:t>
            </a:r>
            <a:endParaRPr/>
          </a:p>
        </p:txBody>
      </p:sp>
      <p:sp>
        <p:nvSpPr>
          <p:cNvPr id="149" name="Google Shape;149;p26"/>
          <p:cNvSpPr txBox="1"/>
          <p:nvPr>
            <p:ph idx="1" type="body"/>
          </p:nvPr>
        </p:nvSpPr>
        <p:spPr>
          <a:xfrm>
            <a:off x="371475" y="1280398"/>
            <a:ext cx="7886700" cy="2582700"/>
          </a:xfrm>
          <a:prstGeom prst="rect">
            <a:avLst/>
          </a:prstGeom>
          <a:noFill/>
          <a:ln>
            <a:noFill/>
          </a:ln>
        </p:spPr>
        <p:txBody>
          <a:bodyPr anchorCtr="0" anchor="t" bIns="34275" lIns="68575" spcFirstLastPara="1" rIns="68575" wrap="square" tIns="34275">
            <a:noAutofit/>
          </a:bodyPr>
          <a:lstStyle/>
          <a:p>
            <a:pPr indent="-381000" lvl="0" marL="457200" rtl="0" algn="l">
              <a:lnSpc>
                <a:spcPct val="115000"/>
              </a:lnSpc>
              <a:spcBef>
                <a:spcPts val="0"/>
              </a:spcBef>
              <a:spcAft>
                <a:spcPts val="0"/>
              </a:spcAft>
              <a:buSzPts val="2400"/>
              <a:buChar char="•"/>
            </a:pPr>
            <a:r>
              <a:rPr lang="en" sz="2400"/>
              <a:t>Vaccine hesitancy is nothing new</a:t>
            </a:r>
            <a:endParaRPr sz="2400"/>
          </a:p>
          <a:p>
            <a:pPr indent="-381000" lvl="0" marL="457200" rtl="0" algn="l">
              <a:lnSpc>
                <a:spcPct val="115000"/>
              </a:lnSpc>
              <a:spcBef>
                <a:spcPts val="0"/>
              </a:spcBef>
              <a:spcAft>
                <a:spcPts val="0"/>
              </a:spcAft>
              <a:buSzPts val="2400"/>
              <a:buChar char="•"/>
            </a:pPr>
            <a:r>
              <a:rPr lang="en" sz="2400"/>
              <a:t>There is a wide spectrum of attitudes about vaccines</a:t>
            </a:r>
            <a:endParaRPr sz="2400"/>
          </a:p>
          <a:p>
            <a:pPr indent="-381000" lvl="0" marL="457200" rtl="0" algn="l">
              <a:lnSpc>
                <a:spcPct val="115000"/>
              </a:lnSpc>
              <a:spcBef>
                <a:spcPts val="0"/>
              </a:spcBef>
              <a:spcAft>
                <a:spcPts val="0"/>
              </a:spcAft>
              <a:buSzPts val="2400"/>
              <a:buChar char="•"/>
            </a:pPr>
            <a:r>
              <a:rPr lang="en" sz="2400"/>
              <a:t>Misinformation about vaccines circulates and can influence opinions</a:t>
            </a:r>
            <a:endParaRPr sz="2400"/>
          </a:p>
          <a:p>
            <a:pPr indent="-381000" lvl="0" marL="457200" rtl="0" algn="l">
              <a:lnSpc>
                <a:spcPct val="115000"/>
              </a:lnSpc>
              <a:spcBef>
                <a:spcPts val="0"/>
              </a:spcBef>
              <a:spcAft>
                <a:spcPts val="0"/>
              </a:spcAft>
              <a:buSzPts val="2400"/>
              <a:buChar char="•"/>
            </a:pPr>
            <a:r>
              <a:rPr lang="en" sz="2400"/>
              <a:t>There are multiple strategies for effective vaccine communication!</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5"/>
          <p:cNvSpPr txBox="1"/>
          <p:nvPr>
            <p:ph type="title"/>
          </p:nvPr>
        </p:nvSpPr>
        <p:spPr>
          <a:xfrm>
            <a:off x="371475" y="90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Encouraging vaccine uptake</a:t>
            </a:r>
            <a:endParaRPr/>
          </a:p>
        </p:txBody>
      </p:sp>
      <p:graphicFrame>
        <p:nvGraphicFramePr>
          <p:cNvPr id="65" name="Google Shape;65;p15"/>
          <p:cNvGraphicFramePr/>
          <p:nvPr/>
        </p:nvGraphicFramePr>
        <p:xfrm>
          <a:off x="371475" y="1212100"/>
          <a:ext cx="3000000" cy="3000000"/>
        </p:xfrm>
        <a:graphic>
          <a:graphicData uri="http://schemas.openxmlformats.org/drawingml/2006/table">
            <a:tbl>
              <a:tblPr>
                <a:noFill/>
                <a:tableStyleId>{D8138756-2DE8-42A3-8902-1B75897C5BA3}</a:tableStyleId>
              </a:tblPr>
              <a:tblGrid>
                <a:gridCol w="4920650"/>
              </a:tblGrid>
              <a:tr h="950150">
                <a:tc>
                  <a:txBody>
                    <a:bodyPr/>
                    <a:lstStyle/>
                    <a:p>
                      <a:pPr indent="0" lvl="0" marL="0" rtl="0" algn="l">
                        <a:lnSpc>
                          <a:spcPct val="115000"/>
                        </a:lnSpc>
                        <a:spcBef>
                          <a:spcPts val="0"/>
                        </a:spcBef>
                        <a:spcAft>
                          <a:spcPts val="0"/>
                        </a:spcAft>
                        <a:buNone/>
                      </a:pPr>
                      <a:r>
                        <a:rPr b="1" lang="en" sz="1800"/>
                        <a:t>Correcting misperceptions</a:t>
                      </a:r>
                      <a:endParaRPr b="1" sz="1800"/>
                    </a:p>
                    <a:p>
                      <a:pPr indent="0" lvl="0" marL="0" rtl="0" algn="l">
                        <a:lnSpc>
                          <a:spcPct val="115000"/>
                        </a:lnSpc>
                        <a:spcBef>
                          <a:spcPts val="0"/>
                        </a:spcBef>
                        <a:spcAft>
                          <a:spcPts val="0"/>
                        </a:spcAft>
                        <a:buNone/>
                      </a:pPr>
                      <a:r>
                        <a:rPr b="1" lang="en"/>
                        <a:t>(CDC info that MMR vaccine does not cause autism)</a:t>
                      </a:r>
                      <a:endParaRPr b="1"/>
                    </a:p>
                  </a:txBody>
                  <a:tcPr marT="34300" marB="34300"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r h="794450">
                <a:tc>
                  <a:txBody>
                    <a:bodyPr/>
                    <a:lstStyle/>
                    <a:p>
                      <a:pPr indent="0" lvl="0" marL="0" rtl="0" algn="l">
                        <a:lnSpc>
                          <a:spcPct val="115000"/>
                        </a:lnSpc>
                        <a:spcBef>
                          <a:spcPts val="0"/>
                        </a:spcBef>
                        <a:spcAft>
                          <a:spcPts val="0"/>
                        </a:spcAft>
                        <a:buNone/>
                      </a:pPr>
                      <a:r>
                        <a:rPr b="1" lang="en" sz="1800"/>
                        <a:t>Present info about disease risks </a:t>
                      </a:r>
                      <a:r>
                        <a:rPr b="1" lang="en"/>
                        <a:t>(CDC info about disease risks)</a:t>
                      </a:r>
                      <a:endParaRPr b="1"/>
                    </a:p>
                  </a:txBody>
                  <a:tcPr marT="34300" marB="34300"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r h="794450">
                <a:tc>
                  <a:txBody>
                    <a:bodyPr/>
                    <a:lstStyle/>
                    <a:p>
                      <a:pPr indent="0" lvl="0" marL="0" rtl="0" algn="l">
                        <a:lnSpc>
                          <a:spcPct val="115000"/>
                        </a:lnSpc>
                        <a:spcBef>
                          <a:spcPts val="0"/>
                        </a:spcBef>
                        <a:spcAft>
                          <a:spcPts val="0"/>
                        </a:spcAft>
                        <a:buNone/>
                      </a:pPr>
                      <a:r>
                        <a:rPr b="1" lang="en" sz="1800"/>
                        <a:t>Dramatic narrative </a:t>
                      </a:r>
                      <a:r>
                        <a:rPr b="1" lang="en"/>
                        <a:t>(“106 degrees: A true story” - An infant who almost died of measles)</a:t>
                      </a:r>
                      <a:endParaRPr b="1"/>
                    </a:p>
                  </a:txBody>
                  <a:tcPr marT="34300" marB="34300"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r h="794450">
                <a:tc>
                  <a:txBody>
                    <a:bodyPr/>
                    <a:lstStyle/>
                    <a:p>
                      <a:pPr indent="0" lvl="0" marL="0" rtl="0" algn="l">
                        <a:lnSpc>
                          <a:spcPct val="115000"/>
                        </a:lnSpc>
                        <a:spcBef>
                          <a:spcPts val="0"/>
                        </a:spcBef>
                        <a:spcAft>
                          <a:spcPts val="0"/>
                        </a:spcAft>
                        <a:buNone/>
                      </a:pPr>
                      <a:r>
                        <a:rPr b="1" lang="en" sz="1800"/>
                        <a:t>Visuals </a:t>
                      </a:r>
                      <a:r>
                        <a:rPr b="1" lang="en" sz="1800">
                          <a:solidFill>
                            <a:schemeClr val="dk1"/>
                          </a:solidFill>
                        </a:rPr>
                        <a:t>of vaccine preventable diseases</a:t>
                      </a:r>
                      <a:endParaRPr b="1" sz="1800"/>
                    </a:p>
                  </a:txBody>
                  <a:tcPr marT="34300" marB="34300"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bl>
          </a:graphicData>
        </a:graphic>
      </p:graphicFrame>
      <p:sp>
        <p:nvSpPr>
          <p:cNvPr id="66" name="Google Shape;66;p15"/>
          <p:cNvSpPr txBox="1"/>
          <p:nvPr/>
        </p:nvSpPr>
        <p:spPr>
          <a:xfrm>
            <a:off x="0" y="4795200"/>
            <a:ext cx="9144000" cy="2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rPr>
              <a:t>Nyhan, B., Reifler, J., Richey, S., &amp; Freed, G. L. (2014). Effective messages in vaccine promotion: a randomized trial. Pediatrics, 133(4), e835-e842.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71475" y="90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Encouraging vaccine uptake</a:t>
            </a:r>
            <a:endParaRPr/>
          </a:p>
        </p:txBody>
      </p:sp>
      <p:graphicFrame>
        <p:nvGraphicFramePr>
          <p:cNvPr id="72" name="Google Shape;72;p16"/>
          <p:cNvGraphicFramePr/>
          <p:nvPr/>
        </p:nvGraphicFramePr>
        <p:xfrm>
          <a:off x="371475" y="1212100"/>
          <a:ext cx="3000000" cy="3000000"/>
        </p:xfrm>
        <a:graphic>
          <a:graphicData uri="http://schemas.openxmlformats.org/drawingml/2006/table">
            <a:tbl>
              <a:tblPr>
                <a:noFill/>
                <a:tableStyleId>{D8138756-2DE8-42A3-8902-1B75897C5BA3}</a:tableStyleId>
              </a:tblPr>
              <a:tblGrid>
                <a:gridCol w="4920650"/>
              </a:tblGrid>
              <a:tr h="950150">
                <a:tc>
                  <a:txBody>
                    <a:bodyPr/>
                    <a:lstStyle/>
                    <a:p>
                      <a:pPr indent="0" lvl="0" marL="0" rtl="0" algn="l">
                        <a:lnSpc>
                          <a:spcPct val="115000"/>
                        </a:lnSpc>
                        <a:spcBef>
                          <a:spcPts val="0"/>
                        </a:spcBef>
                        <a:spcAft>
                          <a:spcPts val="0"/>
                        </a:spcAft>
                        <a:buNone/>
                      </a:pPr>
                      <a:r>
                        <a:rPr b="1" lang="en" sz="1800"/>
                        <a:t>Correcting misperceptions</a:t>
                      </a:r>
                      <a:endParaRPr b="1" sz="1800"/>
                    </a:p>
                    <a:p>
                      <a:pPr indent="0" lvl="0" marL="0" rtl="0" algn="l">
                        <a:lnSpc>
                          <a:spcPct val="115000"/>
                        </a:lnSpc>
                        <a:spcBef>
                          <a:spcPts val="0"/>
                        </a:spcBef>
                        <a:spcAft>
                          <a:spcPts val="0"/>
                        </a:spcAft>
                        <a:buNone/>
                      </a:pPr>
                      <a:r>
                        <a:rPr b="1" lang="en"/>
                        <a:t>(CDC info that MMR vaccine does not cause autism)</a:t>
                      </a:r>
                      <a:endParaRPr b="1"/>
                    </a:p>
                  </a:txBody>
                  <a:tcPr marT="34300" marB="34300"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r h="794450">
                <a:tc>
                  <a:txBody>
                    <a:bodyPr/>
                    <a:lstStyle/>
                    <a:p>
                      <a:pPr indent="0" lvl="0" marL="0" rtl="0" algn="l">
                        <a:lnSpc>
                          <a:spcPct val="115000"/>
                        </a:lnSpc>
                        <a:spcBef>
                          <a:spcPts val="0"/>
                        </a:spcBef>
                        <a:spcAft>
                          <a:spcPts val="0"/>
                        </a:spcAft>
                        <a:buNone/>
                      </a:pPr>
                      <a:r>
                        <a:rPr b="1" lang="en" sz="1800"/>
                        <a:t>Present info about disease risks </a:t>
                      </a:r>
                      <a:r>
                        <a:rPr b="1" lang="en"/>
                        <a:t>(CDC info about disease risks)</a:t>
                      </a:r>
                      <a:endParaRPr b="1"/>
                    </a:p>
                  </a:txBody>
                  <a:tcPr marT="34300" marB="34300"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r h="794450">
                <a:tc>
                  <a:txBody>
                    <a:bodyPr/>
                    <a:lstStyle/>
                    <a:p>
                      <a:pPr indent="0" lvl="0" marL="0" rtl="0" algn="l">
                        <a:lnSpc>
                          <a:spcPct val="115000"/>
                        </a:lnSpc>
                        <a:spcBef>
                          <a:spcPts val="0"/>
                        </a:spcBef>
                        <a:spcAft>
                          <a:spcPts val="0"/>
                        </a:spcAft>
                        <a:buNone/>
                      </a:pPr>
                      <a:r>
                        <a:rPr b="1" lang="en" sz="1800"/>
                        <a:t>Dramatic narrative </a:t>
                      </a:r>
                      <a:r>
                        <a:rPr b="1" lang="en"/>
                        <a:t>(“106 degrees: A true story” - An infant who almost died of measles)</a:t>
                      </a:r>
                      <a:endParaRPr b="1"/>
                    </a:p>
                  </a:txBody>
                  <a:tcPr marT="34300" marB="34300"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r h="794450">
                <a:tc>
                  <a:txBody>
                    <a:bodyPr/>
                    <a:lstStyle/>
                    <a:p>
                      <a:pPr indent="0" lvl="0" marL="0" rtl="0" algn="l">
                        <a:lnSpc>
                          <a:spcPct val="115000"/>
                        </a:lnSpc>
                        <a:spcBef>
                          <a:spcPts val="0"/>
                        </a:spcBef>
                        <a:spcAft>
                          <a:spcPts val="0"/>
                        </a:spcAft>
                        <a:buNone/>
                      </a:pPr>
                      <a:r>
                        <a:rPr b="1" lang="en" sz="1800"/>
                        <a:t>Visuals of vaccine preventable diseases</a:t>
                      </a:r>
                      <a:endParaRPr b="1" sz="1800"/>
                    </a:p>
                  </a:txBody>
                  <a:tcPr marT="34300" marB="34300"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bl>
          </a:graphicData>
        </a:graphic>
      </p:graphicFrame>
      <p:sp>
        <p:nvSpPr>
          <p:cNvPr id="73" name="Google Shape;73;p16"/>
          <p:cNvSpPr txBox="1"/>
          <p:nvPr/>
        </p:nvSpPr>
        <p:spPr>
          <a:xfrm>
            <a:off x="0" y="4795200"/>
            <a:ext cx="9144000" cy="2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rPr>
              <a:t>Nyhan, B., Reifler, J., Richey, S., &amp; Freed, G. L. (2014). Effective messages in vaccine promotion: a randomized trial. Pediatrics, 133(4), e835-e842.</a:t>
            </a:r>
            <a:endParaRPr/>
          </a:p>
        </p:txBody>
      </p:sp>
      <p:sp>
        <p:nvSpPr>
          <p:cNvPr id="74" name="Google Shape;74;p16"/>
          <p:cNvSpPr/>
          <p:nvPr/>
        </p:nvSpPr>
        <p:spPr>
          <a:xfrm rot="5400000">
            <a:off x="4641200" y="2814500"/>
            <a:ext cx="2345100" cy="1043400"/>
          </a:xfrm>
          <a:prstGeom prst="triangle">
            <a:avLst>
              <a:gd fmla="val 50317"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txBox="1"/>
          <p:nvPr/>
        </p:nvSpPr>
        <p:spPr>
          <a:xfrm>
            <a:off x="6131200" y="2617100"/>
            <a:ext cx="2793900" cy="14382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t>No change</a:t>
            </a:r>
            <a:endParaRPr sz="2200"/>
          </a:p>
        </p:txBody>
      </p:sp>
      <p:sp>
        <p:nvSpPr>
          <p:cNvPr id="76" name="Google Shape;76;p16"/>
          <p:cNvSpPr txBox="1"/>
          <p:nvPr/>
        </p:nvSpPr>
        <p:spPr>
          <a:xfrm>
            <a:off x="6106850" y="1084150"/>
            <a:ext cx="2793900" cy="12867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t>Decreased intent to vaccinate among those initially most hesitant; </a:t>
            </a:r>
            <a:r>
              <a:rPr lang="en" sz="1700"/>
              <a:t>No change among everyone else </a:t>
            </a:r>
            <a:endParaRPr sz="1700"/>
          </a:p>
        </p:txBody>
      </p:sp>
      <p:sp>
        <p:nvSpPr>
          <p:cNvPr id="77" name="Google Shape;77;p16"/>
          <p:cNvSpPr/>
          <p:nvPr/>
        </p:nvSpPr>
        <p:spPr>
          <a:xfrm rot="5400000">
            <a:off x="5337950" y="1166200"/>
            <a:ext cx="951600" cy="1043400"/>
          </a:xfrm>
          <a:prstGeom prst="triangle">
            <a:avLst>
              <a:gd fmla="val 50317"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Know your audience</a:t>
            </a:r>
            <a:endParaRPr/>
          </a:p>
        </p:txBody>
      </p:sp>
      <p:sp>
        <p:nvSpPr>
          <p:cNvPr id="83" name="Google Shape;83;p17"/>
          <p:cNvSpPr txBox="1"/>
          <p:nvPr>
            <p:ph idx="1" type="body"/>
          </p:nvPr>
        </p:nvSpPr>
        <p:spPr>
          <a:xfrm>
            <a:off x="371475" y="1280401"/>
            <a:ext cx="7886700" cy="33738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2100"/>
              <a:buNone/>
            </a:pPr>
            <a:r>
              <a:rPr lang="en"/>
              <a:t>Develop targeted messages based on your audience’s characteristics</a:t>
            </a:r>
            <a:endParaRPr/>
          </a:p>
          <a:p>
            <a:pPr indent="-349250" lvl="0" marL="914400" rtl="0" algn="l">
              <a:spcBef>
                <a:spcPts val="1600"/>
              </a:spcBef>
              <a:spcAft>
                <a:spcPts val="0"/>
              </a:spcAft>
              <a:buSzPts val="1900"/>
              <a:buChar char="•"/>
            </a:pPr>
            <a:r>
              <a:rPr lang="en" sz="1900"/>
              <a:t>Baseline level of hesitancy</a:t>
            </a:r>
            <a:endParaRPr sz="1900"/>
          </a:p>
          <a:p>
            <a:pPr indent="-349250" lvl="0" marL="914400" rtl="0" algn="l">
              <a:spcBef>
                <a:spcPts val="0"/>
              </a:spcBef>
              <a:spcAft>
                <a:spcPts val="0"/>
              </a:spcAft>
              <a:buSzPts val="1900"/>
              <a:buChar char="•"/>
            </a:pPr>
            <a:r>
              <a:rPr lang="en" sz="1900"/>
              <a:t>Specific concerns about the vaccine</a:t>
            </a:r>
            <a:endParaRPr sz="1900"/>
          </a:p>
          <a:p>
            <a:pPr indent="-349250" lvl="0" marL="914400" rtl="0" algn="l">
              <a:spcBef>
                <a:spcPts val="0"/>
              </a:spcBef>
              <a:spcAft>
                <a:spcPts val="0"/>
              </a:spcAft>
              <a:buSzPts val="1900"/>
              <a:buChar char="•"/>
            </a:pPr>
            <a:r>
              <a:rPr lang="en" sz="1900"/>
              <a:t>Other factors such as culture, values, etc.</a:t>
            </a:r>
            <a:endParaRPr sz="1900"/>
          </a:p>
          <a:p>
            <a:pPr indent="0" lvl="0" marL="0" rtl="0" algn="l">
              <a:spcBef>
                <a:spcPts val="1600"/>
              </a:spcBef>
              <a:spcAft>
                <a:spcPts val="0"/>
              </a:spcAft>
              <a:buNone/>
            </a:pPr>
            <a:r>
              <a:rPr lang="en"/>
              <a:t>For example:</a:t>
            </a:r>
            <a:endParaRPr/>
          </a:p>
          <a:p>
            <a:pPr indent="-349250" lvl="0" marL="914400" rtl="0" algn="l">
              <a:spcBef>
                <a:spcPts val="1600"/>
              </a:spcBef>
              <a:spcAft>
                <a:spcPts val="0"/>
              </a:spcAft>
              <a:buSzPts val="1900"/>
              <a:buChar char="•"/>
            </a:pPr>
            <a:r>
              <a:rPr lang="en" sz="1900"/>
              <a:t>How enthusiastic is your audience about the Covid-19 vaccine?</a:t>
            </a:r>
            <a:endParaRPr sz="1900"/>
          </a:p>
          <a:p>
            <a:pPr indent="-349250" lvl="0" marL="914400" rtl="0" algn="l">
              <a:spcBef>
                <a:spcPts val="0"/>
              </a:spcBef>
              <a:spcAft>
                <a:spcPts val="0"/>
              </a:spcAft>
              <a:buSzPts val="1900"/>
              <a:buChar char="•"/>
            </a:pPr>
            <a:r>
              <a:rPr lang="en" sz="1900"/>
              <a:t>Are there specific things that worry them? (E.g., vaccine development timeline, potential side effects)</a:t>
            </a:r>
            <a:endParaRPr sz="1900"/>
          </a:p>
          <a:p>
            <a:pPr indent="-349250" lvl="0" marL="914400" rtl="0" algn="l">
              <a:spcBef>
                <a:spcPts val="0"/>
              </a:spcBef>
              <a:spcAft>
                <a:spcPts val="0"/>
              </a:spcAft>
              <a:buSzPts val="1900"/>
              <a:buChar char="•"/>
            </a:pPr>
            <a:r>
              <a:rPr lang="en" sz="1900"/>
              <a:t>What cultural factors are relevant to your population? What is important to them? (E.g., freedom, liberty, community, family)</a:t>
            </a:r>
            <a:endParaRPr sz="1900"/>
          </a:p>
        </p:txBody>
      </p:sp>
      <p:sp>
        <p:nvSpPr>
          <p:cNvPr id="84" name="Google Shape;84;p17"/>
          <p:cNvSpPr txBox="1"/>
          <p:nvPr/>
        </p:nvSpPr>
        <p:spPr>
          <a:xfrm>
            <a:off x="0" y="4806600"/>
            <a:ext cx="9144000" cy="3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222222"/>
                </a:solidFill>
                <a:highlight>
                  <a:srgbClr val="FFFFFF"/>
                </a:highlight>
              </a:rPr>
              <a:t>MacDonald NE, Butler R, Dubé E. Addressing barriers to vaccine acceptance: an overview. Human vaccines &amp; immunotherapeutics. 2018 Jan 2;14(1):218-24.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Trust is important</a:t>
            </a:r>
            <a:endParaRPr/>
          </a:p>
        </p:txBody>
      </p:sp>
      <p:sp>
        <p:nvSpPr>
          <p:cNvPr id="90" name="Google Shape;90;p18"/>
          <p:cNvSpPr txBox="1"/>
          <p:nvPr>
            <p:ph idx="1" type="body"/>
          </p:nvPr>
        </p:nvSpPr>
        <p:spPr>
          <a:xfrm>
            <a:off x="371475" y="1280401"/>
            <a:ext cx="7886700" cy="3526200"/>
          </a:xfrm>
          <a:prstGeom prst="rect">
            <a:avLst/>
          </a:prstGeom>
          <a:noFill/>
          <a:ln>
            <a:noFill/>
          </a:ln>
        </p:spPr>
        <p:txBody>
          <a:bodyPr anchorCtr="0" anchor="t" bIns="34275" lIns="68575" spcFirstLastPara="1" rIns="68575" wrap="square" tIns="34275">
            <a:noAutofit/>
          </a:bodyPr>
          <a:lstStyle/>
          <a:p>
            <a:pPr indent="-349250" lvl="0" marL="457200" rtl="0" algn="l">
              <a:spcBef>
                <a:spcPts val="0"/>
              </a:spcBef>
              <a:spcAft>
                <a:spcPts val="0"/>
              </a:spcAft>
              <a:buSzPts val="1900"/>
              <a:buChar char="•"/>
            </a:pPr>
            <a:r>
              <a:rPr lang="en" sz="1900"/>
              <a:t>Information should come from trusted sources</a:t>
            </a:r>
            <a:endParaRPr sz="1900"/>
          </a:p>
          <a:p>
            <a:pPr indent="-349250" lvl="0" marL="457200" rtl="0" algn="l">
              <a:spcBef>
                <a:spcPts val="0"/>
              </a:spcBef>
              <a:spcAft>
                <a:spcPts val="0"/>
              </a:spcAft>
              <a:buSzPts val="1900"/>
              <a:buChar char="•"/>
            </a:pPr>
            <a:r>
              <a:rPr lang="en" sz="1900"/>
              <a:t>Think outside the box and create partnerships with trusted individuals or organizations within a community</a:t>
            </a:r>
            <a:endParaRPr sz="1900"/>
          </a:p>
          <a:p>
            <a:pPr indent="-38100" lvl="0" marL="177800" rtl="0" algn="l">
              <a:spcBef>
                <a:spcPts val="1600"/>
              </a:spcBef>
              <a:spcAft>
                <a:spcPts val="0"/>
              </a:spcAft>
              <a:buClr>
                <a:schemeClr val="dk1"/>
              </a:buClr>
              <a:buSzPts val="2100"/>
              <a:buNone/>
            </a:pPr>
            <a:r>
              <a:t/>
            </a:r>
            <a:endParaRPr sz="1900"/>
          </a:p>
          <a:p>
            <a:pPr indent="-38100" lvl="0" marL="177800" rtl="0" algn="l">
              <a:spcBef>
                <a:spcPts val="1600"/>
              </a:spcBef>
              <a:spcAft>
                <a:spcPts val="0"/>
              </a:spcAft>
              <a:buClr>
                <a:schemeClr val="dk1"/>
              </a:buClr>
              <a:buSzPts val="2100"/>
              <a:buNone/>
            </a:pPr>
            <a:r>
              <a:rPr b="1" lang="en" sz="1900"/>
              <a:t>For example:</a:t>
            </a:r>
            <a:endParaRPr b="1" sz="1900"/>
          </a:p>
          <a:p>
            <a:pPr indent="-349250" lvl="0" marL="457200" rtl="0" algn="l">
              <a:spcBef>
                <a:spcPts val="1600"/>
              </a:spcBef>
              <a:spcAft>
                <a:spcPts val="0"/>
              </a:spcAft>
              <a:buSzPts val="1900"/>
              <a:buChar char="•"/>
            </a:pPr>
            <a:r>
              <a:rPr lang="en" sz="1900"/>
              <a:t>Federal agencies or employees: CDC, FDA, Dr. Fauci</a:t>
            </a:r>
            <a:endParaRPr sz="1900"/>
          </a:p>
          <a:p>
            <a:pPr indent="-349250" lvl="0" marL="457200" rtl="0" algn="l">
              <a:spcBef>
                <a:spcPts val="0"/>
              </a:spcBef>
              <a:spcAft>
                <a:spcPts val="0"/>
              </a:spcAft>
              <a:buSzPts val="1900"/>
              <a:buChar char="•"/>
            </a:pPr>
            <a:r>
              <a:rPr lang="en" sz="1900"/>
              <a:t>State and local departments of public health</a:t>
            </a:r>
            <a:endParaRPr sz="1900"/>
          </a:p>
          <a:p>
            <a:pPr indent="-349250" lvl="0" marL="457200" rtl="0" algn="l">
              <a:spcBef>
                <a:spcPts val="0"/>
              </a:spcBef>
              <a:spcAft>
                <a:spcPts val="0"/>
              </a:spcAft>
              <a:buSzPts val="1900"/>
              <a:buChar char="•"/>
            </a:pPr>
            <a:r>
              <a:rPr lang="en" sz="1900"/>
              <a:t>Community organizations and non-profits</a:t>
            </a:r>
            <a:endParaRPr sz="1900"/>
          </a:p>
          <a:p>
            <a:pPr indent="-349250" lvl="0" marL="457200" rtl="0" algn="l">
              <a:spcBef>
                <a:spcPts val="0"/>
              </a:spcBef>
              <a:spcAft>
                <a:spcPts val="0"/>
              </a:spcAft>
              <a:buSzPts val="1900"/>
              <a:buChar char="•"/>
            </a:pPr>
            <a:r>
              <a:rPr lang="en" sz="1900"/>
              <a:t>Doctors on social media, others who have stood out as Covid-19 communicators</a:t>
            </a:r>
            <a:endParaRPr sz="1900"/>
          </a:p>
          <a:p>
            <a:pPr indent="-38100" lvl="0" marL="177800" rtl="0" algn="l">
              <a:spcBef>
                <a:spcPts val="1600"/>
              </a:spcBef>
              <a:spcAft>
                <a:spcPts val="1600"/>
              </a:spcAft>
              <a:buClr>
                <a:schemeClr val="dk1"/>
              </a:buClr>
              <a:buSzPts val="2100"/>
              <a:buNone/>
            </a:pPr>
            <a:r>
              <a:t/>
            </a:r>
            <a:endParaRPr sz="1900"/>
          </a:p>
        </p:txBody>
      </p:sp>
      <p:sp>
        <p:nvSpPr>
          <p:cNvPr id="91" name="Google Shape;91;p18"/>
          <p:cNvSpPr txBox="1"/>
          <p:nvPr/>
        </p:nvSpPr>
        <p:spPr>
          <a:xfrm>
            <a:off x="0" y="4806600"/>
            <a:ext cx="9144000" cy="3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222222"/>
                </a:solidFill>
                <a:highlight>
                  <a:srgbClr val="FFFFFF"/>
                </a:highlight>
              </a:rPr>
              <a:t>MacDonald NE, Butler R, Dubé E. Addressing barriers to vaccine acceptance: an overview. Human vaccines &amp; immunotherapeutics. 2018 Jan 2;14(1):218-24.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Make vaccination the default</a:t>
            </a:r>
            <a:endParaRPr/>
          </a:p>
        </p:txBody>
      </p:sp>
      <p:sp>
        <p:nvSpPr>
          <p:cNvPr id="97" name="Google Shape;97;p19"/>
          <p:cNvSpPr txBox="1"/>
          <p:nvPr>
            <p:ph idx="1" type="body"/>
          </p:nvPr>
        </p:nvSpPr>
        <p:spPr>
          <a:xfrm>
            <a:off x="371475" y="1051798"/>
            <a:ext cx="7886700" cy="2582700"/>
          </a:xfrm>
          <a:prstGeom prst="rect">
            <a:avLst/>
          </a:prstGeom>
          <a:noFill/>
          <a:ln>
            <a:noFill/>
          </a:ln>
        </p:spPr>
        <p:txBody>
          <a:bodyPr anchorCtr="0" anchor="t" bIns="34275" lIns="68575" spcFirstLastPara="1" rIns="68575" wrap="square" tIns="34275">
            <a:noAutofit/>
          </a:bodyPr>
          <a:lstStyle/>
          <a:p>
            <a:pPr indent="-38100" lvl="0" marL="177800" rtl="0" algn="l">
              <a:spcBef>
                <a:spcPts val="0"/>
              </a:spcBef>
              <a:spcAft>
                <a:spcPts val="0"/>
              </a:spcAft>
              <a:buClr>
                <a:schemeClr val="dk1"/>
              </a:buClr>
              <a:buSzPts val="2100"/>
              <a:buNone/>
            </a:pPr>
            <a:r>
              <a:rPr lang="en" sz="1900"/>
              <a:t>“You’re due for your vaccine” vs. “Would you like the vaccine today?”</a:t>
            </a:r>
            <a:endParaRPr sz="1900"/>
          </a:p>
          <a:p>
            <a:pPr indent="-38100" lvl="0" marL="177800" rtl="0" algn="l">
              <a:spcBef>
                <a:spcPts val="1600"/>
              </a:spcBef>
              <a:spcAft>
                <a:spcPts val="0"/>
              </a:spcAft>
              <a:buClr>
                <a:schemeClr val="dk1"/>
              </a:buClr>
              <a:buSzPts val="2100"/>
              <a:buNone/>
            </a:pPr>
            <a:r>
              <a:t/>
            </a:r>
            <a:endParaRPr sz="1900"/>
          </a:p>
          <a:p>
            <a:pPr indent="-38100" lvl="0" marL="177800" rtl="0" algn="l">
              <a:spcBef>
                <a:spcPts val="1600"/>
              </a:spcBef>
              <a:spcAft>
                <a:spcPts val="1600"/>
              </a:spcAft>
              <a:buClr>
                <a:schemeClr val="dk1"/>
              </a:buClr>
              <a:buSzPts val="2100"/>
              <a:buNone/>
            </a:pPr>
            <a:r>
              <a:t/>
            </a:r>
            <a:endParaRPr sz="1900"/>
          </a:p>
        </p:txBody>
      </p:sp>
      <p:sp>
        <p:nvSpPr>
          <p:cNvPr id="98" name="Google Shape;98;p19"/>
          <p:cNvSpPr txBox="1"/>
          <p:nvPr/>
        </p:nvSpPr>
        <p:spPr>
          <a:xfrm>
            <a:off x="0" y="4706100"/>
            <a:ext cx="9144000" cy="2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222222"/>
                </a:solidFill>
                <a:highlight>
                  <a:srgbClr val="FFFFFF"/>
                </a:highlight>
              </a:rPr>
              <a:t>Omer SB, Amin AB, Limaye RJ. Communicating about vaccines in a fact-resistant world. Jama Pediatrics. 2017 Oct 1;171(10):929-30.; Image via Self x American Academy of Pediatrics Immunization Image Gallery (https://www.aap.org/en-us/Pages/immunizations-image-gallery.aspx)</a:t>
            </a:r>
            <a:endParaRPr sz="800"/>
          </a:p>
        </p:txBody>
      </p:sp>
      <p:pic>
        <p:nvPicPr>
          <p:cNvPr id="99" name="Google Shape;99;p19"/>
          <p:cNvPicPr preferRelativeResize="0"/>
          <p:nvPr/>
        </p:nvPicPr>
        <p:blipFill>
          <a:blip r:embed="rId3">
            <a:alphaModFix/>
          </a:blip>
          <a:stretch>
            <a:fillRect/>
          </a:stretch>
        </p:blipFill>
        <p:spPr>
          <a:xfrm>
            <a:off x="2315300" y="1601025"/>
            <a:ext cx="4085615" cy="3105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Focus on the disease</a:t>
            </a:r>
            <a:endParaRPr/>
          </a:p>
        </p:txBody>
      </p:sp>
      <p:sp>
        <p:nvSpPr>
          <p:cNvPr id="105" name="Google Shape;105;p20"/>
          <p:cNvSpPr txBox="1"/>
          <p:nvPr>
            <p:ph idx="1" type="body"/>
          </p:nvPr>
        </p:nvSpPr>
        <p:spPr>
          <a:xfrm>
            <a:off x="371475" y="1280401"/>
            <a:ext cx="7886700" cy="3370500"/>
          </a:xfrm>
          <a:prstGeom prst="rect">
            <a:avLst/>
          </a:prstGeom>
          <a:noFill/>
          <a:ln>
            <a:noFill/>
          </a:ln>
        </p:spPr>
        <p:txBody>
          <a:bodyPr anchorCtr="0" anchor="t" bIns="34275" lIns="68575" spcFirstLastPara="1" rIns="68575" wrap="square" tIns="34275">
            <a:noAutofit/>
          </a:bodyPr>
          <a:lstStyle/>
          <a:p>
            <a:pPr indent="-425450" lvl="0" marL="457200" rtl="0" algn="l">
              <a:spcBef>
                <a:spcPts val="0"/>
              </a:spcBef>
              <a:spcAft>
                <a:spcPts val="0"/>
              </a:spcAft>
              <a:buSzPts val="3100"/>
              <a:buChar char="•"/>
            </a:pPr>
            <a:r>
              <a:rPr lang="en" sz="3100"/>
              <a:t>Severity of the disease</a:t>
            </a:r>
            <a:endParaRPr sz="3100"/>
          </a:p>
          <a:p>
            <a:pPr indent="-381000" lvl="1" marL="914400" rtl="0" algn="l">
              <a:spcBef>
                <a:spcPts val="0"/>
              </a:spcBef>
              <a:spcAft>
                <a:spcPts val="0"/>
              </a:spcAft>
              <a:buSzPts val="2400"/>
              <a:buChar char="•"/>
            </a:pPr>
            <a:r>
              <a:rPr lang="en" sz="2400"/>
              <a:t>Likelihood of hospitalization</a:t>
            </a:r>
            <a:endParaRPr sz="2400"/>
          </a:p>
          <a:p>
            <a:pPr indent="-381000" lvl="1" marL="914400" rtl="0" algn="l">
              <a:spcBef>
                <a:spcPts val="0"/>
              </a:spcBef>
              <a:spcAft>
                <a:spcPts val="0"/>
              </a:spcAft>
              <a:buSzPts val="2400"/>
              <a:buChar char="•"/>
            </a:pPr>
            <a:r>
              <a:rPr lang="en" sz="2400"/>
              <a:t>Mortality rates</a:t>
            </a:r>
            <a:endParaRPr sz="2400"/>
          </a:p>
          <a:p>
            <a:pPr indent="-381000" lvl="1" marL="914400" rtl="0" algn="l">
              <a:spcBef>
                <a:spcPts val="0"/>
              </a:spcBef>
              <a:spcAft>
                <a:spcPts val="0"/>
              </a:spcAft>
              <a:buSzPts val="2400"/>
              <a:buChar char="•"/>
            </a:pPr>
            <a:r>
              <a:rPr lang="en" sz="2400"/>
              <a:t>Long-term effects</a:t>
            </a:r>
            <a:endParaRPr sz="2400"/>
          </a:p>
          <a:p>
            <a:pPr indent="0" lvl="0" marL="914400" rtl="0" algn="l">
              <a:spcBef>
                <a:spcPts val="1600"/>
              </a:spcBef>
              <a:spcAft>
                <a:spcPts val="0"/>
              </a:spcAft>
              <a:buNone/>
            </a:pPr>
            <a:r>
              <a:t/>
            </a:r>
            <a:endParaRPr sz="2400"/>
          </a:p>
          <a:p>
            <a:pPr indent="-425450" lvl="0" marL="457200" rtl="0" algn="l">
              <a:spcBef>
                <a:spcPts val="1600"/>
              </a:spcBef>
              <a:spcAft>
                <a:spcPts val="0"/>
              </a:spcAft>
              <a:buSzPts val="3100"/>
              <a:buChar char="•"/>
            </a:pPr>
            <a:r>
              <a:rPr lang="en" sz="3100"/>
              <a:t>Susceptibility to the disease</a:t>
            </a:r>
            <a:endParaRPr sz="3100"/>
          </a:p>
          <a:p>
            <a:pPr indent="-381000" lvl="1" marL="914400" rtl="0" algn="l">
              <a:spcBef>
                <a:spcPts val="0"/>
              </a:spcBef>
              <a:spcAft>
                <a:spcPts val="0"/>
              </a:spcAft>
              <a:buSzPts val="2400"/>
              <a:buChar char="•"/>
            </a:pPr>
            <a:r>
              <a:rPr lang="en" sz="2400"/>
              <a:t>Likelihood of contracting Covid-19</a:t>
            </a:r>
            <a:endParaRPr sz="2400"/>
          </a:p>
        </p:txBody>
      </p:sp>
      <p:sp>
        <p:nvSpPr>
          <p:cNvPr id="106" name="Google Shape;106;p20"/>
          <p:cNvSpPr txBox="1"/>
          <p:nvPr/>
        </p:nvSpPr>
        <p:spPr>
          <a:xfrm>
            <a:off x="0" y="4858500"/>
            <a:ext cx="9144000" cy="2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222222"/>
                </a:solidFill>
                <a:highlight>
                  <a:srgbClr val="FFFFFF"/>
                </a:highlight>
              </a:rPr>
              <a:t>Omer SB, Amin AB, Limaye RJ. Communicating about vaccines in a fact-resistant world. Jama Pediatrics. 2017 Oct 1;171(10):929-30.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Myth correction must be done carefully</a:t>
            </a:r>
            <a:endParaRPr/>
          </a:p>
        </p:txBody>
      </p:sp>
      <p:sp>
        <p:nvSpPr>
          <p:cNvPr id="112" name="Google Shape;112;p21"/>
          <p:cNvSpPr txBox="1"/>
          <p:nvPr>
            <p:ph idx="1" type="body"/>
          </p:nvPr>
        </p:nvSpPr>
        <p:spPr>
          <a:xfrm>
            <a:off x="371475" y="1280398"/>
            <a:ext cx="7886700" cy="2582700"/>
          </a:xfrm>
          <a:prstGeom prst="rect">
            <a:avLst/>
          </a:prstGeom>
          <a:noFill/>
          <a:ln>
            <a:noFill/>
          </a:ln>
        </p:spPr>
        <p:txBody>
          <a:bodyPr anchorCtr="0" anchor="t" bIns="34275" lIns="68575" spcFirstLastPara="1" rIns="68575" wrap="square" tIns="34275">
            <a:noAutofit/>
          </a:bodyPr>
          <a:lstStyle/>
          <a:p>
            <a:pPr indent="-431800" lvl="0" marL="457200" rtl="0" algn="l">
              <a:spcBef>
                <a:spcPts val="500"/>
              </a:spcBef>
              <a:spcAft>
                <a:spcPts val="0"/>
              </a:spcAft>
              <a:buSzPts val="3200"/>
              <a:buChar char="•"/>
            </a:pPr>
            <a:r>
              <a:rPr lang="en" sz="3200"/>
              <a:t>Clearly indicate the misinformation is FALSE before you introduce it</a:t>
            </a:r>
            <a:endParaRPr sz="3200"/>
          </a:p>
          <a:p>
            <a:pPr indent="-431800" lvl="0" marL="457200" rtl="0" algn="l">
              <a:spcBef>
                <a:spcPts val="0"/>
              </a:spcBef>
              <a:spcAft>
                <a:spcPts val="0"/>
              </a:spcAft>
              <a:buSzPts val="3200"/>
              <a:buChar char="•"/>
            </a:pPr>
            <a:r>
              <a:rPr lang="en" sz="3200"/>
              <a:t>Focus on key points </a:t>
            </a:r>
            <a:endParaRPr sz="3200"/>
          </a:p>
          <a:p>
            <a:pPr indent="-431800" lvl="0" marL="457200" rtl="0" algn="l">
              <a:spcBef>
                <a:spcPts val="0"/>
              </a:spcBef>
              <a:spcAft>
                <a:spcPts val="0"/>
              </a:spcAft>
              <a:buSzPts val="3200"/>
              <a:buChar char="•"/>
            </a:pPr>
            <a:r>
              <a:rPr lang="en" sz="3200"/>
              <a:t>Provide the accurate explanation</a:t>
            </a:r>
            <a:endParaRPr sz="3200"/>
          </a:p>
          <a:p>
            <a:pPr indent="0" lvl="0" marL="0" rtl="0" algn="l">
              <a:spcBef>
                <a:spcPts val="0"/>
              </a:spcBef>
              <a:spcAft>
                <a:spcPts val="1600"/>
              </a:spcAft>
              <a:buNone/>
            </a:pPr>
            <a:r>
              <a:t/>
            </a:r>
            <a:endParaRPr sz="1900"/>
          </a:p>
        </p:txBody>
      </p:sp>
      <p:sp>
        <p:nvSpPr>
          <p:cNvPr id="113" name="Google Shape;113;p21"/>
          <p:cNvSpPr txBox="1"/>
          <p:nvPr/>
        </p:nvSpPr>
        <p:spPr>
          <a:xfrm>
            <a:off x="0" y="4858500"/>
            <a:ext cx="9144000" cy="2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222222"/>
                </a:solidFill>
                <a:highlight>
                  <a:srgbClr val="FFFFFF"/>
                </a:highlight>
              </a:rPr>
              <a:t>Omer SB, Amin AB, Limaye RJ. Communicating about vaccines in a fact-resistant world. Jama Pediatrics. 2017 Oct 1;171(10):929-30.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sz="3000"/>
              <a:t>Using causal chain correctives to correct myths</a:t>
            </a:r>
            <a:endParaRPr sz="3000"/>
          </a:p>
        </p:txBody>
      </p:sp>
      <p:sp>
        <p:nvSpPr>
          <p:cNvPr id="119" name="Google Shape;119;p22"/>
          <p:cNvSpPr txBox="1"/>
          <p:nvPr>
            <p:ph idx="1" type="body"/>
          </p:nvPr>
        </p:nvSpPr>
        <p:spPr>
          <a:xfrm>
            <a:off x="371475" y="1280400"/>
            <a:ext cx="8772600" cy="3438600"/>
          </a:xfrm>
          <a:prstGeom prst="rect">
            <a:avLst/>
          </a:prstGeom>
          <a:noFill/>
          <a:ln>
            <a:noFill/>
          </a:ln>
        </p:spPr>
        <p:txBody>
          <a:bodyPr anchorCtr="0" anchor="t" bIns="34275" lIns="68575" spcFirstLastPara="1" rIns="68575" wrap="square" tIns="34275">
            <a:noAutofit/>
          </a:bodyPr>
          <a:lstStyle/>
          <a:p>
            <a:pPr indent="-349250" lvl="0" marL="457200" rtl="0" algn="l">
              <a:lnSpc>
                <a:spcPct val="115000"/>
              </a:lnSpc>
              <a:spcBef>
                <a:spcPts val="600"/>
              </a:spcBef>
              <a:spcAft>
                <a:spcPts val="0"/>
              </a:spcAft>
              <a:buSzPts val="1900"/>
              <a:buFont typeface="Arial"/>
              <a:buChar char="•"/>
            </a:pPr>
            <a:r>
              <a:rPr lang="en" sz="1900">
                <a:latin typeface="Arial"/>
                <a:ea typeface="Arial"/>
                <a:cs typeface="Arial"/>
                <a:sym typeface="Arial"/>
              </a:rPr>
              <a:t>Fill in the gap left by ‘removal’ of the myth!</a:t>
            </a:r>
            <a:endParaRPr sz="1900">
              <a:latin typeface="Arial"/>
              <a:ea typeface="Arial"/>
              <a:cs typeface="Arial"/>
              <a:sym typeface="Arial"/>
            </a:endParaRPr>
          </a:p>
          <a:p>
            <a:pPr indent="-349250" lvl="0" marL="457200" rtl="0" algn="l">
              <a:lnSpc>
                <a:spcPct val="115000"/>
              </a:lnSpc>
              <a:spcBef>
                <a:spcPts val="0"/>
              </a:spcBef>
              <a:spcAft>
                <a:spcPts val="0"/>
              </a:spcAft>
              <a:buSzPts val="1900"/>
              <a:buFont typeface="Arial"/>
              <a:buChar char="•"/>
            </a:pPr>
            <a:r>
              <a:rPr lang="en" sz="1900">
                <a:latin typeface="Arial"/>
                <a:ea typeface="Arial"/>
                <a:cs typeface="Arial"/>
                <a:sym typeface="Arial"/>
              </a:rPr>
              <a:t>Don’t simply retract information, provide the accurate causal explanation!</a:t>
            </a:r>
            <a:endParaRPr sz="1900">
              <a:latin typeface="Arial"/>
              <a:ea typeface="Arial"/>
              <a:cs typeface="Arial"/>
              <a:sym typeface="Arial"/>
            </a:endParaRPr>
          </a:p>
          <a:p>
            <a:pPr indent="-349250" lvl="0" marL="457200" rtl="0" algn="l">
              <a:lnSpc>
                <a:spcPct val="115000"/>
              </a:lnSpc>
              <a:spcBef>
                <a:spcPts val="0"/>
              </a:spcBef>
              <a:spcAft>
                <a:spcPts val="0"/>
              </a:spcAft>
              <a:buSzPts val="1900"/>
              <a:buFont typeface="Arial"/>
              <a:buChar char="•"/>
            </a:pPr>
            <a:r>
              <a:rPr lang="en" sz="1900">
                <a:latin typeface="Arial"/>
                <a:ea typeface="Arial"/>
                <a:cs typeface="Arial"/>
                <a:sym typeface="Arial"/>
              </a:rPr>
              <a:t>Corrective must:</a:t>
            </a:r>
            <a:endParaRPr sz="1900">
              <a:latin typeface="Arial"/>
              <a:ea typeface="Arial"/>
              <a:cs typeface="Arial"/>
              <a:sym typeface="Arial"/>
            </a:endParaRPr>
          </a:p>
          <a:p>
            <a:pPr indent="-330200" lvl="1" marL="914400" rtl="0" algn="l">
              <a:lnSpc>
                <a:spcPct val="115000"/>
              </a:lnSpc>
              <a:spcBef>
                <a:spcPts val="0"/>
              </a:spcBef>
              <a:spcAft>
                <a:spcPts val="0"/>
              </a:spcAft>
              <a:buSzPts val="1600"/>
              <a:buFont typeface="Arial"/>
              <a:buChar char="•"/>
            </a:pPr>
            <a:r>
              <a:rPr lang="en" sz="1600">
                <a:latin typeface="Arial"/>
                <a:ea typeface="Arial"/>
                <a:cs typeface="Arial"/>
                <a:sym typeface="Arial"/>
              </a:rPr>
              <a:t>Be plausible</a:t>
            </a:r>
            <a:endParaRPr sz="1600">
              <a:latin typeface="Arial"/>
              <a:ea typeface="Arial"/>
              <a:cs typeface="Arial"/>
              <a:sym typeface="Arial"/>
            </a:endParaRPr>
          </a:p>
          <a:p>
            <a:pPr indent="-330200" lvl="1" marL="914400" rtl="0" algn="l">
              <a:lnSpc>
                <a:spcPct val="115000"/>
              </a:lnSpc>
              <a:spcBef>
                <a:spcPts val="0"/>
              </a:spcBef>
              <a:spcAft>
                <a:spcPts val="0"/>
              </a:spcAft>
              <a:buSzPts val="1600"/>
              <a:buFont typeface="Arial"/>
              <a:buChar char="•"/>
            </a:pPr>
            <a:r>
              <a:rPr lang="en" sz="1600">
                <a:latin typeface="Arial"/>
                <a:ea typeface="Arial"/>
                <a:cs typeface="Arial"/>
                <a:sym typeface="Arial"/>
              </a:rPr>
              <a:t>Fill in the causal gap</a:t>
            </a:r>
            <a:endParaRPr sz="1600">
              <a:latin typeface="Arial"/>
              <a:ea typeface="Arial"/>
              <a:cs typeface="Arial"/>
              <a:sym typeface="Arial"/>
            </a:endParaRPr>
          </a:p>
          <a:p>
            <a:pPr indent="-330200" lvl="1" marL="914400" rtl="0" algn="l">
              <a:lnSpc>
                <a:spcPct val="115000"/>
              </a:lnSpc>
              <a:spcBef>
                <a:spcPts val="0"/>
              </a:spcBef>
              <a:spcAft>
                <a:spcPts val="0"/>
              </a:spcAft>
              <a:buSzPts val="1600"/>
              <a:buFont typeface="Arial"/>
              <a:buChar char="•"/>
            </a:pPr>
            <a:r>
              <a:rPr lang="en" sz="1600">
                <a:latin typeface="Arial"/>
                <a:ea typeface="Arial"/>
                <a:cs typeface="Arial"/>
                <a:sym typeface="Arial"/>
              </a:rPr>
              <a:t>Explain why the misinformation was incorrect</a:t>
            </a:r>
            <a:endParaRPr sz="1600">
              <a:latin typeface="Arial"/>
              <a:ea typeface="Arial"/>
              <a:cs typeface="Arial"/>
              <a:sym typeface="Arial"/>
            </a:endParaRPr>
          </a:p>
          <a:p>
            <a:pPr indent="-349250" lvl="0" marL="457200" rtl="0" algn="l">
              <a:lnSpc>
                <a:spcPct val="115000"/>
              </a:lnSpc>
              <a:spcBef>
                <a:spcPts val="0"/>
              </a:spcBef>
              <a:spcAft>
                <a:spcPts val="0"/>
              </a:spcAft>
              <a:buSzPts val="1900"/>
              <a:buFont typeface="Arial"/>
              <a:buChar char="•"/>
            </a:pPr>
            <a:r>
              <a:rPr lang="en" sz="1900">
                <a:latin typeface="Arial"/>
                <a:ea typeface="Arial"/>
                <a:cs typeface="Arial"/>
                <a:sym typeface="Arial"/>
              </a:rPr>
              <a:t>Explaining the motive for the misinformation can be especially helpful</a:t>
            </a:r>
            <a:endParaRPr sz="1900">
              <a:latin typeface="Arial"/>
              <a:ea typeface="Arial"/>
              <a:cs typeface="Arial"/>
              <a:sym typeface="Arial"/>
            </a:endParaRPr>
          </a:p>
          <a:p>
            <a:pPr indent="-349250" lvl="0" marL="457200" rtl="0" algn="l">
              <a:lnSpc>
                <a:spcPct val="115000"/>
              </a:lnSpc>
              <a:spcBef>
                <a:spcPts val="0"/>
              </a:spcBef>
              <a:spcAft>
                <a:spcPts val="0"/>
              </a:spcAft>
              <a:buSzPts val="1900"/>
              <a:buFont typeface="Arial"/>
              <a:buChar char="•"/>
            </a:pPr>
            <a:r>
              <a:rPr lang="en" sz="1900">
                <a:latin typeface="Arial"/>
                <a:ea typeface="Arial"/>
                <a:cs typeface="Arial"/>
                <a:sym typeface="Arial"/>
              </a:rPr>
              <a:t>Simple correction/explanation may be more effective</a:t>
            </a:r>
            <a:endParaRPr sz="1900">
              <a:latin typeface="Arial"/>
              <a:ea typeface="Arial"/>
              <a:cs typeface="Arial"/>
              <a:sym typeface="Arial"/>
            </a:endParaRPr>
          </a:p>
          <a:p>
            <a:pPr indent="-330200" lvl="1" marL="914400" rtl="0" algn="l">
              <a:lnSpc>
                <a:spcPct val="115000"/>
              </a:lnSpc>
              <a:spcBef>
                <a:spcPts val="0"/>
              </a:spcBef>
              <a:spcAft>
                <a:spcPts val="0"/>
              </a:spcAft>
              <a:buSzPts val="1600"/>
              <a:buFont typeface="Arial"/>
              <a:buChar char="•"/>
            </a:pPr>
            <a:r>
              <a:rPr lang="en" sz="1600">
                <a:latin typeface="Arial"/>
                <a:ea typeface="Arial"/>
                <a:cs typeface="Arial"/>
                <a:sym typeface="Arial"/>
              </a:rPr>
              <a:t>If too complex, people may continue to rely on incorrect yet simple misinformation</a:t>
            </a:r>
            <a:endParaRPr sz="1100"/>
          </a:p>
        </p:txBody>
      </p:sp>
      <p:sp>
        <p:nvSpPr>
          <p:cNvPr id="120" name="Google Shape;120;p22"/>
          <p:cNvSpPr txBox="1"/>
          <p:nvPr/>
        </p:nvSpPr>
        <p:spPr>
          <a:xfrm>
            <a:off x="0" y="4719000"/>
            <a:ext cx="9144000" cy="27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22222"/>
                </a:solidFill>
              </a:rPr>
              <a:t>Lewandowsky S, Ecker UK, Seifert CM, Schwarz N, Cook J. Misinformation and its correction: Continued influence and successful debiasing. Psychological science in the public interest. 2012 Dec;13(3):106-31.</a:t>
            </a:r>
            <a:endParaRPr sz="1000">
              <a:solidFill>
                <a:srgbClr val="22222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