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As you know by now, vaccines are incredibly important ways to control and prevent the spread of disease. Thus, we want to make sure they are available and as widely adopted as possible. This module explores the topography of vaccine hesitancy - or why people are unsure about vaccination.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d7642d5e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conclude, vaccine hesitancy is a challenge that can impede the timely administration of vaccines to a population. Three factors - complacency regarding the vaccine-preventable disease, lack of confidence in vaccine safety and effectiveness, and lack of convenience regarding vaccine administration are three factors that underlie vaccine hesitancy. Vaccine hesitancy may seem like an insurmountable challenge, but tools from psychology and behavioral science can help us better understand vaccine hesitancy, so that we can move towards developing solutions.</a:t>
            </a:r>
            <a:endParaRPr/>
          </a:p>
        </p:txBody>
      </p:sp>
      <p:sp>
        <p:nvSpPr>
          <p:cNvPr id="141" name="Google Shape;141;gad7642d5ef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d7642d5e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most people get vaccines recommended for themselves or their children, some feel unsure about this. This is known as vaccine hesitancy. Vaccine hesitancy refers to delay in acceptance or refusal of vaccines, despite availability of vaccine services. In other words, even though an individual may have total access to a vaccine, they may still avoid getting it. To give you a sense of the breadth of vaccine hesitancy in the United States, 5.6% of parents in the US reported being very hesitant about childhood shots, and 13.8% reported being somewhat hesitant about childhood shots.</a:t>
            </a:r>
            <a:endParaRPr/>
          </a:p>
        </p:txBody>
      </p:sp>
      <p:sp>
        <p:nvSpPr>
          <p:cNvPr id="80" name="Google Shape;80;gad7642d5ef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d7642d5e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Vaccine hesitancy can be thought of as a spectrum, or continuum. On the one end are folks who get all of the recommended vaccines on the recommended timeline and have no uncertainties about this. Then there are others who get all of the recommended vaccines on the recommended timeline, but who may harbor a bit of uncertainty.  Then there are individuals who may get some reccommended vaccines, but not others. Or they may delay receiving some vaccines, but eventually get them. Then on the other end are folks who refuse all vaccines. As noted, there are not many individuals in the US who refuse all vaccines entirely.</a:t>
            </a:r>
            <a:endParaRPr/>
          </a:p>
        </p:txBody>
      </p:sp>
      <p:sp>
        <p:nvSpPr>
          <p:cNvPr id="88" name="Google Shape;88;gad7642d5ef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d7642d5e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Vaccine hesitancy is nothing new. It dates back to the late 1700’s when the smallpox vaccine was developed. Even though this disease had a high death rate, there was still considerable backlash towards the vaccine. As you can see in the image on the left, there was particular resistance to the notion of compulsory vaccination. Scholars trace the advent of vaccine hesitancy in the US to a documentary released in 1982 titled DPT: Vaccine Roulette, which claimed that the DPT vaccine caused brain damage. In 1998, Andrew Wakefield published a now-retracted paper claiming an association between the MMR vaccine and autism, prompting another wave of renewed vaccine hesitancy. And today, of course, the current media landscape allows anti-vaccine sentiment to proliferate online.</a:t>
            </a:r>
            <a:endParaRPr/>
          </a:p>
        </p:txBody>
      </p:sp>
      <p:sp>
        <p:nvSpPr>
          <p:cNvPr id="95" name="Google Shape;95;gad7642d5ef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ad7642d5e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Since we know that vaccines are safe and effective disease prevention tools, why would an individual not want to receive one? The SAGE Working Group on Vaccine Hesitancy groups people’s reasons for vaccine hesitancy into 3 categories: Confidence, Complacency and Convenience. We’ll go through these one by one on the following slides.</a:t>
            </a:r>
            <a:endParaRPr>
              <a:solidFill>
                <a:schemeClr val="dk1"/>
              </a:solidFill>
            </a:endParaRPr>
          </a:p>
          <a:p>
            <a:pPr indent="0" lvl="0" marL="0" rtl="0" algn="l">
              <a:spcBef>
                <a:spcPts val="0"/>
              </a:spcBef>
              <a:spcAft>
                <a:spcPts val="0"/>
              </a:spcAft>
              <a:buNone/>
            </a:pPr>
            <a:r>
              <a:t/>
            </a:r>
            <a:endParaRPr/>
          </a:p>
        </p:txBody>
      </p:sp>
      <p:sp>
        <p:nvSpPr>
          <p:cNvPr id="105" name="Google Shape;105;gad7642d5ef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ad7642d5e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people may be hesitant about vaccines due to low vaccine confidence. This manifests in two ways. First, people may not believe that a vaccine is safe. In particular, there may be concerns that a vaccine will cause death, or diseases such as autism, SIDS and auto-immune disorders. Second, people may believe that a vaccine is ineffective. In other words, they may believe that the vaccine will do little to protect them against a disease. Both of these factors contribute to vaccine hesitancy.</a:t>
            </a:r>
            <a:endParaRPr/>
          </a:p>
        </p:txBody>
      </p:sp>
      <p:sp>
        <p:nvSpPr>
          <p:cNvPr id="113" name="Google Shape;113;gad7642d5ef_0_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d7642d5e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individuals may be complacent about the threat of vaccine preventable diseases. They may perceive their own likelihood of contracting a disease is low, or - if they do contract it - that it will be mild and not cause them much harm. This occurs, in part, because individuals may not have any first-hand experience with a particular disease. This lack of first-hand experience witnessing the harms of a vaccine-preventable disease can lead people to inaccurately assess their susceptibility to a disease and to underestimate the disease severity.</a:t>
            </a:r>
            <a:endParaRPr/>
          </a:p>
        </p:txBody>
      </p:sp>
      <p:sp>
        <p:nvSpPr>
          <p:cNvPr id="120" name="Google Shape;120;gad7642d5ef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d7642d5e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third set of reasons is categorized as ‘Convenience’. People may avoid vaccines for factors related to the availability of those vaccines, or how accessible the vaccine is - for instance, do they need to travel a long distance to obtain the vaccine? Is the vaccine only available to be administered during certain times or certain days? There may also be barriers due to affordability - an individual may refuse a vaccine if it is too expensive. The ability to understand information about the vaccine is critical, as well. Is the information about the vaccine being communicated in an easy-to-understand way? If not, individuals may avoid the vaccine because they don’t understand the vaccine’s purpose or safety and efficacy profile. There is also the issue of the appeal of the immunization service. Put simply, immunizations may be delivered in more or less appealing settings. For some, an appealing setting may involve a easy check-in process, a clean and calm waiting room, and a kind and skilled healthcare professional who can administer the vaccine with minimal pain. A less appealing setting - for example, with a complicated check-in process, with long wait times in a noisy waiting room and painful administration of a vaccine could be a barrier to vaccination.</a:t>
            </a:r>
            <a:endParaRPr/>
          </a:p>
        </p:txBody>
      </p:sp>
      <p:sp>
        <p:nvSpPr>
          <p:cNvPr id="127" name="Google Shape;127;gad7642d5ef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ee6a311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several other reasons for vaccine hesitancy. First, people may be mistrustful of doctors and healthcare providers, science and researchers, government agencies, and the pharmaceutical industries. Some of this mistrust stems from the systemic and structural racism enacted by these agents, and the ways in which these agents mistreat people of color, both historically and currently. People may also have concerns about vaccines that are related to their religious or spiritual beliefs and practices. For example, some communities may have long histories of success using traditional medicine. Vaccine hesitancy may also be linked to beliefs about personal freedom and liberty, in which vaccines are perceived as a threat to one’s independence and freedom. Next, vaccine hesitancy may be connected to a preference for natural or holistic treatments, and beliefs that such treatments are superior to those used in Western medicine. Finally, vaccine hesitancy is sometimes linked to the belief that the immunity one gets from actually contracting a disease is superior to immunity provided by a vaccine.</a:t>
            </a:r>
            <a:endParaRPr/>
          </a:p>
        </p:txBody>
      </p:sp>
      <p:sp>
        <p:nvSpPr>
          <p:cNvPr id="134" name="Google Shape;134;gaee6a311a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54"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55" name="Shape 5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6"/>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6"/>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7"/>
          <p:cNvSpPr txBox="1"/>
          <p:nvPr>
            <p:ph type="title"/>
          </p:nvPr>
        </p:nvSpPr>
        <p:spPr>
          <a:xfrm>
            <a:off x="371475" y="368141"/>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7"/>
          <p:cNvSpPr txBox="1"/>
          <p:nvPr>
            <p:ph idx="1" type="body"/>
          </p:nvPr>
        </p:nvSpPr>
        <p:spPr>
          <a:xfrm>
            <a:off x="371475" y="1563290"/>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8"/>
          <p:cNvSpPr txBox="1"/>
          <p:nvPr>
            <p:ph type="title"/>
          </p:nvPr>
        </p:nvSpPr>
        <p:spPr>
          <a:xfrm>
            <a:off x="371475" y="933926"/>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4" name="Google Shape;64;p18"/>
          <p:cNvSpPr txBox="1"/>
          <p:nvPr>
            <p:ph idx="1" type="body"/>
          </p:nvPr>
        </p:nvSpPr>
        <p:spPr>
          <a:xfrm>
            <a:off x="371475" y="2051923"/>
            <a:ext cx="7886700" cy="2582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9"/>
          <p:cNvSpPr txBox="1"/>
          <p:nvPr>
            <p:ph type="title"/>
          </p:nvPr>
        </p:nvSpPr>
        <p:spPr>
          <a:xfrm>
            <a:off x="628649" y="273844"/>
            <a:ext cx="8002500" cy="867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7" name="Google Shape;67;p19"/>
          <p:cNvSpPr txBox="1"/>
          <p:nvPr>
            <p:ph idx="1" type="body"/>
          </p:nvPr>
        </p:nvSpPr>
        <p:spPr>
          <a:xfrm>
            <a:off x="628650" y="1369219"/>
            <a:ext cx="39432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9"/>
          <p:cNvSpPr txBox="1"/>
          <p:nvPr>
            <p:ph idx="2" type="body"/>
          </p:nvPr>
        </p:nvSpPr>
        <p:spPr>
          <a:xfrm>
            <a:off x="4629150" y="1369219"/>
            <a:ext cx="39432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20"/>
          <p:cNvSpPr txBox="1"/>
          <p:nvPr>
            <p:ph idx="1" type="body"/>
          </p:nvPr>
        </p:nvSpPr>
        <p:spPr>
          <a:xfrm>
            <a:off x="3193255" y="1883569"/>
            <a:ext cx="5736300" cy="28485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hyperlink" Target="https://www.who.int/immunization/sage/meetings/2014/october/1_Report_WORKING_GROUP_vaccine_hesitancy_final.pdf" TargetMode="External"/><Relationship Id="rId4" Type="http://schemas.openxmlformats.org/officeDocument/2006/relationships/hyperlink" Target="https://pediatrics.aappublications.org/content/early/2020/11/05/peds.2020-00760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who.int/immunization/sage/meetings/2014/october/1_Report_WORKING_GROUP_vaccine_hesitancy_final.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nlm.nih.gov/exhibition/smallpox/sp_resistance.html" TargetMode="Externa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who.int/immunization/sage/meetings/2014/october/1_Report_WORKING_GROUP_vaccine_hesitancy_final.pdf"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www.who.int/immunization/sage/meetings/2014/october/1_Report_WORKING_GROUP_vaccine_hesitancy_final.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s://www.who.int/immunization/sage/meetings/2014/october/1_Report_WORKING_GROUP_vaccine_hesitancy_final.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www.who.int/immunization/sage/meetings/2014/october/1_Report_WORKING_GROUP_vaccine_hesitancy_fina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tandfonline.com/doi/full/10.4161/hv.2724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1"/>
          <p:cNvSpPr txBox="1"/>
          <p:nvPr>
            <p:ph type="ctrTitle"/>
          </p:nvPr>
        </p:nvSpPr>
        <p:spPr>
          <a:xfrm>
            <a:off x="310575" y="0"/>
            <a:ext cx="8520600" cy="113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Vaccine Hesitancy</a:t>
            </a:r>
            <a:endParaRPr>
              <a:latin typeface="Calibri"/>
              <a:ea typeface="Calibri"/>
              <a:cs typeface="Calibri"/>
              <a:sym typeface="Calibri"/>
            </a:endParaRPr>
          </a:p>
        </p:txBody>
      </p:sp>
      <p:sp>
        <p:nvSpPr>
          <p:cNvPr id="76" name="Google Shape;76;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77" name="Google Shape;77;p21"/>
          <p:cNvPicPr preferRelativeResize="0"/>
          <p:nvPr/>
        </p:nvPicPr>
        <p:blipFill>
          <a:blip r:embed="rId3">
            <a:alphaModFix/>
          </a:blip>
          <a:stretch>
            <a:fillRect/>
          </a:stretch>
        </p:blipFill>
        <p:spPr>
          <a:xfrm>
            <a:off x="2183377" y="1468100"/>
            <a:ext cx="4837102" cy="3328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Summing up and moving forward</a:t>
            </a:r>
            <a:endParaRPr/>
          </a:p>
        </p:txBody>
      </p:sp>
      <p:sp>
        <p:nvSpPr>
          <p:cNvPr id="144" name="Google Shape;144;p30"/>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0"/>
              </a:spcBef>
              <a:spcAft>
                <a:spcPts val="0"/>
              </a:spcAft>
              <a:buSzPts val="2100"/>
              <a:buChar char="•"/>
            </a:pPr>
            <a:r>
              <a:rPr lang="en"/>
              <a:t>Vaccine hesitancy can be a challenge for vaccination efforts</a:t>
            </a:r>
            <a:endParaRPr/>
          </a:p>
          <a:p>
            <a:pPr indent="-361950" lvl="0" marL="457200" rtl="0" algn="l">
              <a:lnSpc>
                <a:spcPct val="90000"/>
              </a:lnSpc>
              <a:spcBef>
                <a:spcPts val="0"/>
              </a:spcBef>
              <a:spcAft>
                <a:spcPts val="0"/>
              </a:spcAft>
              <a:buSzPts val="2100"/>
              <a:buChar char="•"/>
            </a:pPr>
            <a:r>
              <a:rPr lang="en"/>
              <a:t>Complacency, lack of confidence, and lack of convenience are three factors that underlie vaccine hesitancy</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
              <a:t>→ Tools from psychology and behavioral science can help us better understand how vaccine hesitancy is fostered and maintained</a:t>
            </a:r>
            <a:endParaRPr/>
          </a:p>
          <a:p>
            <a:pPr indent="0" lvl="0" marL="457200" rtl="0" algn="l">
              <a:lnSpc>
                <a:spcPct val="90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2"/>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Vaccine Hesitancy</a:t>
            </a:r>
            <a:endParaRPr/>
          </a:p>
        </p:txBody>
      </p:sp>
      <p:sp>
        <p:nvSpPr>
          <p:cNvPr id="83" name="Google Shape;83;p22"/>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 lvl="0" marL="177800" rtl="0" algn="ctr">
              <a:lnSpc>
                <a:spcPct val="90000"/>
              </a:lnSpc>
              <a:spcBef>
                <a:spcPts val="0"/>
              </a:spcBef>
              <a:spcAft>
                <a:spcPts val="0"/>
              </a:spcAft>
              <a:buClr>
                <a:schemeClr val="dk1"/>
              </a:buClr>
              <a:buSzPts val="2100"/>
              <a:buNone/>
            </a:pPr>
            <a:r>
              <a:rPr i="1" lang="en" sz="2500"/>
              <a:t>“Vaccine hesitancy refers to delay in acceptance or refusal of vaccines despite availability of vaccine services.”[1]</a:t>
            </a:r>
            <a:endParaRPr i="1" sz="2500"/>
          </a:p>
        </p:txBody>
      </p:sp>
      <p:sp>
        <p:nvSpPr>
          <p:cNvPr id="84" name="Google Shape;84;p22"/>
          <p:cNvSpPr txBox="1"/>
          <p:nvPr/>
        </p:nvSpPr>
        <p:spPr>
          <a:xfrm>
            <a:off x="0" y="4524675"/>
            <a:ext cx="91440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 Report of the SAGE Working Group on Vaccine Hesitancy. (2014). Available at: </a:t>
            </a:r>
            <a:r>
              <a:rPr lang="en" sz="800" u="sng">
                <a:solidFill>
                  <a:schemeClr val="hlink"/>
                </a:solidFill>
                <a:hlinkClick r:id="rId3"/>
              </a:rPr>
              <a:t>https://www.who.int/immunization/sage/meetings/2014/october/1_Report_WORKING_GROUP_vaccine_hesitancy_final.pdf</a:t>
            </a:r>
            <a:r>
              <a:rPr lang="en" sz="800">
                <a:solidFill>
                  <a:schemeClr val="dk1"/>
                </a:solidFill>
              </a:rPr>
              <a:t>; </a:t>
            </a:r>
            <a:r>
              <a:rPr lang="en" sz="800"/>
              <a:t>2.</a:t>
            </a:r>
            <a:r>
              <a:rPr lang="en" sz="800">
                <a:solidFill>
                  <a:schemeClr val="dk1"/>
                </a:solidFill>
              </a:rPr>
              <a:t> </a:t>
            </a:r>
            <a:r>
              <a:rPr lang="en" sz="800">
                <a:solidFill>
                  <a:srgbClr val="222222"/>
                </a:solidFill>
                <a:highlight>
                  <a:srgbClr val="FFFFFF"/>
                </a:highlight>
              </a:rPr>
              <a:t>Santibanez, T. A., Nguyen, K. H., Greby, S. M., Fisher, A., Scanlon, P., Bhatt, A., ... &amp; Singleton, J. A. (2020). Parental vaccine hesitancy and childhood influenza vaccination. </a:t>
            </a:r>
            <a:r>
              <a:rPr i="1" lang="en" sz="800">
                <a:solidFill>
                  <a:srgbClr val="222222"/>
                </a:solidFill>
                <a:highlight>
                  <a:srgbClr val="FFFFFF"/>
                </a:highlight>
              </a:rPr>
              <a:t>Pediatrics</a:t>
            </a:r>
            <a:r>
              <a:rPr lang="en" sz="800">
                <a:solidFill>
                  <a:srgbClr val="222222"/>
                </a:solidFill>
                <a:highlight>
                  <a:srgbClr val="FFFFFF"/>
                </a:highlight>
              </a:rPr>
              <a:t>, </a:t>
            </a:r>
            <a:r>
              <a:rPr i="1" lang="en" sz="800">
                <a:solidFill>
                  <a:srgbClr val="222222"/>
                </a:solidFill>
                <a:highlight>
                  <a:srgbClr val="FFFFFF"/>
                </a:highlight>
              </a:rPr>
              <a:t>146</a:t>
            </a:r>
            <a:r>
              <a:rPr lang="en" sz="800">
                <a:solidFill>
                  <a:srgbClr val="222222"/>
                </a:solidFill>
                <a:highlight>
                  <a:srgbClr val="FFFFFF"/>
                </a:highlight>
              </a:rPr>
              <a:t>(6). Available at: </a:t>
            </a:r>
            <a:r>
              <a:rPr lang="en" sz="800" u="sng">
                <a:solidFill>
                  <a:schemeClr val="hlink"/>
                </a:solidFill>
                <a:hlinkClick r:id="rId4"/>
              </a:rPr>
              <a:t>https://pediatrics.aappublications.org/content/early/2020/11/05/peds.2020-007609</a:t>
            </a:r>
            <a:endParaRPr sz="800"/>
          </a:p>
        </p:txBody>
      </p:sp>
      <p:sp>
        <p:nvSpPr>
          <p:cNvPr id="85" name="Google Shape;85;p22"/>
          <p:cNvSpPr txBox="1"/>
          <p:nvPr/>
        </p:nvSpPr>
        <p:spPr>
          <a:xfrm>
            <a:off x="544150" y="2571750"/>
            <a:ext cx="7605000" cy="699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8100" lvl="0" marL="177800" rtl="0" algn="just">
              <a:lnSpc>
                <a:spcPct val="90000"/>
              </a:lnSpc>
              <a:spcBef>
                <a:spcPts val="0"/>
              </a:spcBef>
              <a:spcAft>
                <a:spcPts val="0"/>
              </a:spcAft>
              <a:buNone/>
            </a:pPr>
            <a:r>
              <a:rPr lang="en" sz="1800">
                <a:solidFill>
                  <a:schemeClr val="dk1"/>
                </a:solidFill>
                <a:latin typeface="Calibri"/>
                <a:ea typeface="Calibri"/>
                <a:cs typeface="Calibri"/>
                <a:sym typeface="Calibri"/>
              </a:rPr>
              <a:t>In 2019, </a:t>
            </a:r>
            <a:r>
              <a:rPr lang="en" sz="1800">
                <a:solidFill>
                  <a:schemeClr val="dk1"/>
                </a:solidFill>
                <a:highlight>
                  <a:srgbClr val="FFFFFF"/>
                </a:highlight>
                <a:latin typeface="Calibri"/>
                <a:ea typeface="Calibri"/>
                <a:cs typeface="Calibri"/>
                <a:sym typeface="Calibri"/>
              </a:rPr>
              <a:t>5.6% of US parents were very hesitant and 13.8% somewhat hesitant about childhood shots.  [2]</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3"/>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Vaccine Hesitancy</a:t>
            </a:r>
            <a:endParaRPr/>
          </a:p>
        </p:txBody>
      </p:sp>
      <p:pic>
        <p:nvPicPr>
          <p:cNvPr id="91" name="Google Shape;91;p23"/>
          <p:cNvPicPr preferRelativeResize="0"/>
          <p:nvPr/>
        </p:nvPicPr>
        <p:blipFill>
          <a:blip r:embed="rId3">
            <a:alphaModFix/>
          </a:blip>
          <a:stretch>
            <a:fillRect/>
          </a:stretch>
        </p:blipFill>
        <p:spPr>
          <a:xfrm>
            <a:off x="1331088" y="1079449"/>
            <a:ext cx="6481831" cy="3759252"/>
          </a:xfrm>
          <a:prstGeom prst="rect">
            <a:avLst/>
          </a:prstGeom>
          <a:noFill/>
          <a:ln>
            <a:noFill/>
          </a:ln>
        </p:spPr>
      </p:pic>
      <p:sp>
        <p:nvSpPr>
          <p:cNvPr id="92" name="Google Shape;92;p23"/>
          <p:cNvSpPr txBox="1"/>
          <p:nvPr/>
        </p:nvSpPr>
        <p:spPr>
          <a:xfrm>
            <a:off x="0" y="4762500"/>
            <a:ext cx="91440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rPr>
              <a:t>Report of the SAGE Working Group on Vaccine Hesitancy. (2014). Available at: </a:t>
            </a:r>
            <a:r>
              <a:rPr lang="en" sz="800" u="sng">
                <a:solidFill>
                  <a:schemeClr val="hlink"/>
                </a:solidFill>
                <a:hlinkClick r:id="rId4"/>
              </a:rPr>
              <a:t>https://www.who.int/immunization/sage/meetings/2014/october/1_Report_WORKING_GROUP_vaccine_hesitancy_final.pdf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4"/>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History of Vaccine Hesitancy</a:t>
            </a:r>
            <a:endParaRPr/>
          </a:p>
        </p:txBody>
      </p:sp>
      <p:sp>
        <p:nvSpPr>
          <p:cNvPr id="98" name="Google Shape;98;p24"/>
          <p:cNvSpPr txBox="1"/>
          <p:nvPr/>
        </p:nvSpPr>
        <p:spPr>
          <a:xfrm>
            <a:off x="0" y="4495700"/>
            <a:ext cx="9144000" cy="64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Information on slide from: </a:t>
            </a:r>
            <a:r>
              <a:rPr lang="en" sz="800">
                <a:solidFill>
                  <a:srgbClr val="222222"/>
                </a:solidFill>
                <a:highlight>
                  <a:srgbClr val="FFFFFF"/>
                </a:highlight>
              </a:rPr>
              <a:t>Dube, E., Vivion, M., &amp; MacDonald, N. E. (2015). Vaccine hesitancy, vaccine refusal and the anti-vaccine movement: influence, impact and implications. </a:t>
            </a:r>
            <a:r>
              <a:rPr i="1" lang="en" sz="800">
                <a:solidFill>
                  <a:srgbClr val="222222"/>
                </a:solidFill>
                <a:highlight>
                  <a:srgbClr val="FFFFFF"/>
                </a:highlight>
              </a:rPr>
              <a:t>Expert review of vaccines</a:t>
            </a:r>
            <a:r>
              <a:rPr lang="en" sz="800">
                <a:solidFill>
                  <a:srgbClr val="222222"/>
                </a:solidFill>
                <a:highlight>
                  <a:srgbClr val="FFFFFF"/>
                </a:highlight>
              </a:rPr>
              <a:t>, </a:t>
            </a:r>
            <a:r>
              <a:rPr i="1" lang="en" sz="800">
                <a:solidFill>
                  <a:srgbClr val="222222"/>
                </a:solidFill>
                <a:highlight>
                  <a:srgbClr val="FFFFFF"/>
                </a:highlight>
              </a:rPr>
              <a:t>14</a:t>
            </a:r>
            <a:r>
              <a:rPr lang="en" sz="800">
                <a:solidFill>
                  <a:srgbClr val="222222"/>
                </a:solidFill>
                <a:highlight>
                  <a:srgbClr val="FFFFFF"/>
                </a:highlight>
              </a:rPr>
              <a:t>(1), 99-117.</a:t>
            </a:r>
            <a:r>
              <a:rPr lang="en" sz="800"/>
              <a:t>; </a:t>
            </a:r>
            <a:r>
              <a:rPr lang="en" sz="800"/>
              <a:t>Killed by Vaccination image from: </a:t>
            </a:r>
            <a:r>
              <a:rPr lang="en" sz="800" u="sng">
                <a:solidFill>
                  <a:schemeClr val="hlink"/>
                </a:solidFill>
                <a:hlinkClick r:id="rId3"/>
              </a:rPr>
              <a:t>https://www.nlm.nih.gov/exhibition/smallpox/sp_resistance.html</a:t>
            </a:r>
            <a:r>
              <a:rPr lang="en" sz="800"/>
              <a:t>; Screenshot of </a:t>
            </a:r>
            <a:r>
              <a:rPr lang="en" sz="800">
                <a:solidFill>
                  <a:srgbClr val="222222"/>
                </a:solidFill>
                <a:highlight>
                  <a:srgbClr val="FFFFFF"/>
                </a:highlight>
              </a:rPr>
              <a:t>Wakefield, A. J., Murch, S. H., Anthony, A., Linnell, J., Casson, D. M., Malik, M., ... &amp; Valentine, A. (1998). RETRACTED: Ileal-lymphoid-nodular hyperplasia, non-specific colitis, and pervasive developmental disorder in children.;</a:t>
            </a:r>
            <a:r>
              <a:rPr lang="en" sz="800"/>
              <a:t> </a:t>
            </a:r>
            <a:r>
              <a:rPr lang="en" sz="800"/>
              <a:t>DPT image from WRC-TV documentary, DPT: Vaccine Roullette: https://www.youtube.com/watch?v=0w3P7_H_ods</a:t>
            </a:r>
            <a:endParaRPr sz="800"/>
          </a:p>
        </p:txBody>
      </p:sp>
      <p:pic>
        <p:nvPicPr>
          <p:cNvPr id="99" name="Google Shape;99;p24"/>
          <p:cNvPicPr preferRelativeResize="0"/>
          <p:nvPr/>
        </p:nvPicPr>
        <p:blipFill>
          <a:blip r:embed="rId4">
            <a:alphaModFix/>
          </a:blip>
          <a:stretch>
            <a:fillRect/>
          </a:stretch>
        </p:blipFill>
        <p:spPr>
          <a:xfrm>
            <a:off x="2019074" y="1702750"/>
            <a:ext cx="2556575" cy="1928900"/>
          </a:xfrm>
          <a:prstGeom prst="rect">
            <a:avLst/>
          </a:prstGeom>
          <a:noFill/>
          <a:ln>
            <a:noFill/>
          </a:ln>
        </p:spPr>
      </p:pic>
      <p:pic>
        <p:nvPicPr>
          <p:cNvPr id="100" name="Google Shape;100;p24"/>
          <p:cNvPicPr preferRelativeResize="0"/>
          <p:nvPr/>
        </p:nvPicPr>
        <p:blipFill>
          <a:blip r:embed="rId5">
            <a:alphaModFix/>
          </a:blip>
          <a:stretch>
            <a:fillRect/>
          </a:stretch>
        </p:blipFill>
        <p:spPr>
          <a:xfrm>
            <a:off x="4682775" y="1464784"/>
            <a:ext cx="1797525" cy="2404875"/>
          </a:xfrm>
          <a:prstGeom prst="rect">
            <a:avLst/>
          </a:prstGeom>
          <a:noFill/>
          <a:ln>
            <a:noFill/>
          </a:ln>
        </p:spPr>
      </p:pic>
      <p:pic>
        <p:nvPicPr>
          <p:cNvPr id="101" name="Google Shape;101;p24"/>
          <p:cNvPicPr preferRelativeResize="0"/>
          <p:nvPr/>
        </p:nvPicPr>
        <p:blipFill>
          <a:blip r:embed="rId6">
            <a:alphaModFix/>
          </a:blip>
          <a:stretch>
            <a:fillRect/>
          </a:stretch>
        </p:blipFill>
        <p:spPr>
          <a:xfrm>
            <a:off x="114425" y="1214606"/>
            <a:ext cx="1797525" cy="2714294"/>
          </a:xfrm>
          <a:prstGeom prst="rect">
            <a:avLst/>
          </a:prstGeom>
          <a:noFill/>
          <a:ln>
            <a:noFill/>
          </a:ln>
        </p:spPr>
      </p:pic>
      <p:pic>
        <p:nvPicPr>
          <p:cNvPr id="102" name="Google Shape;102;p24"/>
          <p:cNvPicPr preferRelativeResize="0"/>
          <p:nvPr/>
        </p:nvPicPr>
        <p:blipFill>
          <a:blip r:embed="rId7">
            <a:alphaModFix/>
          </a:blip>
          <a:stretch>
            <a:fillRect/>
          </a:stretch>
        </p:blipFill>
        <p:spPr>
          <a:xfrm>
            <a:off x="6587426" y="1586571"/>
            <a:ext cx="2556576" cy="216131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5"/>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Reasons for vaccine hesitancy</a:t>
            </a:r>
            <a:endParaRPr/>
          </a:p>
        </p:txBody>
      </p:sp>
      <p:sp>
        <p:nvSpPr>
          <p:cNvPr id="108" name="Google Shape;108;p25"/>
          <p:cNvSpPr txBox="1"/>
          <p:nvPr>
            <p:ph idx="1" type="body"/>
          </p:nvPr>
        </p:nvSpPr>
        <p:spPr>
          <a:xfrm>
            <a:off x="795050" y="1395288"/>
            <a:ext cx="4499700" cy="2582700"/>
          </a:xfrm>
          <a:prstGeom prst="rect">
            <a:avLst/>
          </a:prstGeom>
          <a:noFill/>
          <a:ln cap="flat" cmpd="sng" w="76200">
            <a:solidFill>
              <a:srgbClr val="FFE599"/>
            </a:solidFill>
            <a:prstDash val="solid"/>
            <a:round/>
            <a:headEnd len="sm" w="sm" type="none"/>
            <a:tailEnd len="sm" w="sm" type="none"/>
          </a:ln>
        </p:spPr>
        <p:txBody>
          <a:bodyPr anchorCtr="0" anchor="ctr" bIns="34275" lIns="68575" spcFirstLastPara="1" rIns="68575" wrap="square" tIns="34275">
            <a:noAutofit/>
          </a:bodyPr>
          <a:lstStyle/>
          <a:p>
            <a:pPr indent="-38100" lvl="0" marL="177800" rtl="0" algn="ctr">
              <a:lnSpc>
                <a:spcPct val="115000"/>
              </a:lnSpc>
              <a:spcBef>
                <a:spcPts val="0"/>
              </a:spcBef>
              <a:spcAft>
                <a:spcPts val="0"/>
              </a:spcAft>
              <a:buClr>
                <a:schemeClr val="dk1"/>
              </a:buClr>
              <a:buSzPts val="2100"/>
              <a:buNone/>
            </a:pPr>
            <a:r>
              <a:rPr lang="en" sz="4000"/>
              <a:t>Confidence</a:t>
            </a:r>
            <a:endParaRPr sz="4000"/>
          </a:p>
          <a:p>
            <a:pPr indent="-38100" lvl="0" marL="177800" rtl="0" algn="ctr">
              <a:lnSpc>
                <a:spcPct val="115000"/>
              </a:lnSpc>
              <a:spcBef>
                <a:spcPts val="0"/>
              </a:spcBef>
              <a:spcAft>
                <a:spcPts val="0"/>
              </a:spcAft>
              <a:buClr>
                <a:schemeClr val="dk1"/>
              </a:buClr>
              <a:buSzPts val="2100"/>
              <a:buNone/>
            </a:pPr>
            <a:r>
              <a:rPr lang="en" sz="4000"/>
              <a:t>Complacency</a:t>
            </a:r>
            <a:endParaRPr sz="4000"/>
          </a:p>
          <a:p>
            <a:pPr indent="-38100" lvl="0" marL="177800" rtl="0" algn="ctr">
              <a:lnSpc>
                <a:spcPct val="115000"/>
              </a:lnSpc>
              <a:spcBef>
                <a:spcPts val="0"/>
              </a:spcBef>
              <a:spcAft>
                <a:spcPts val="0"/>
              </a:spcAft>
              <a:buClr>
                <a:schemeClr val="dk1"/>
              </a:buClr>
              <a:buSzPts val="2100"/>
              <a:buNone/>
            </a:pPr>
            <a:r>
              <a:rPr lang="en" sz="4000"/>
              <a:t>Convenience</a:t>
            </a:r>
            <a:endParaRPr sz="4000"/>
          </a:p>
        </p:txBody>
      </p:sp>
      <p:sp>
        <p:nvSpPr>
          <p:cNvPr id="109" name="Google Shape;109;p25"/>
          <p:cNvSpPr txBox="1"/>
          <p:nvPr/>
        </p:nvSpPr>
        <p:spPr>
          <a:xfrm>
            <a:off x="0" y="4665675"/>
            <a:ext cx="9144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Report of the SAGE Working Group on Vaccine Hesitancy. (2014). Available at: </a:t>
            </a:r>
            <a:r>
              <a:rPr lang="en" sz="800" u="sng">
                <a:solidFill>
                  <a:schemeClr val="hlink"/>
                </a:solidFill>
                <a:hlinkClick r:id="rId3"/>
              </a:rPr>
              <a:t>https://www.who.int/immunization/sage/meetings/2014/october/1_Report_WORKING_GROUP_vaccine_hesitancy_final.pdf</a:t>
            </a:r>
            <a:r>
              <a:rPr lang="en" sz="800">
                <a:solidFill>
                  <a:schemeClr val="dk1"/>
                </a:solidFill>
              </a:rPr>
              <a:t>; </a:t>
            </a:r>
            <a:r>
              <a:rPr lang="en" sz="800">
                <a:solidFill>
                  <a:srgbClr val="222222"/>
                </a:solidFill>
                <a:highlight>
                  <a:schemeClr val="lt1"/>
                </a:highlight>
              </a:rPr>
              <a:t>Image via Self x American Academy of Pediatrics Immunization Image Gallery (https://www.aap.org/en-us/Pages/immunizations-image-gallery.aspx)</a:t>
            </a:r>
            <a:endParaRPr sz="800">
              <a:solidFill>
                <a:schemeClr val="dk1"/>
              </a:solidFill>
            </a:endParaRPr>
          </a:p>
          <a:p>
            <a:pPr indent="0" lvl="0" marL="0" rtl="0" algn="l">
              <a:lnSpc>
                <a:spcPct val="115000"/>
              </a:lnSpc>
              <a:spcBef>
                <a:spcPts val="0"/>
              </a:spcBef>
              <a:spcAft>
                <a:spcPts val="0"/>
              </a:spcAft>
              <a:buNone/>
            </a:pPr>
            <a:r>
              <a:t/>
            </a:r>
            <a:endParaRPr sz="800">
              <a:solidFill>
                <a:srgbClr val="222222"/>
              </a:solidFill>
            </a:endParaRPr>
          </a:p>
          <a:p>
            <a:pPr indent="0" lvl="0" marL="0" rtl="0" algn="l">
              <a:spcBef>
                <a:spcPts val="0"/>
              </a:spcBef>
              <a:spcAft>
                <a:spcPts val="0"/>
              </a:spcAft>
              <a:buClr>
                <a:schemeClr val="dk1"/>
              </a:buClr>
              <a:buSzPts val="1100"/>
              <a:buFont typeface="Arial"/>
              <a:buNone/>
            </a:pPr>
            <a:r>
              <a:t/>
            </a:r>
            <a:endParaRPr sz="800">
              <a:solidFill>
                <a:schemeClr val="dk1"/>
              </a:solidFill>
            </a:endParaRPr>
          </a:p>
        </p:txBody>
      </p:sp>
      <p:pic>
        <p:nvPicPr>
          <p:cNvPr id="110" name="Google Shape;110;p25"/>
          <p:cNvPicPr preferRelativeResize="0"/>
          <p:nvPr/>
        </p:nvPicPr>
        <p:blipFill>
          <a:blip r:embed="rId4">
            <a:alphaModFix/>
          </a:blip>
          <a:stretch>
            <a:fillRect/>
          </a:stretch>
        </p:blipFill>
        <p:spPr>
          <a:xfrm>
            <a:off x="5985325" y="986175"/>
            <a:ext cx="2592175" cy="3400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Reasons for vaccine hesitancy: Confidence</a:t>
            </a:r>
            <a:endParaRPr/>
          </a:p>
        </p:txBody>
      </p:sp>
      <p:sp>
        <p:nvSpPr>
          <p:cNvPr id="116" name="Google Shape;116;p26"/>
          <p:cNvSpPr txBox="1"/>
          <p:nvPr>
            <p:ph idx="1" type="body"/>
          </p:nvPr>
        </p:nvSpPr>
        <p:spPr>
          <a:xfrm>
            <a:off x="371475" y="1280400"/>
            <a:ext cx="7886700" cy="3134100"/>
          </a:xfrm>
          <a:prstGeom prst="rect">
            <a:avLst/>
          </a:prstGeom>
          <a:noFill/>
          <a:ln>
            <a:noFill/>
          </a:ln>
        </p:spPr>
        <p:txBody>
          <a:bodyPr anchorCtr="0" anchor="t" bIns="34275" lIns="68575" spcFirstLastPara="1" rIns="68575" wrap="square" tIns="34275">
            <a:noAutofit/>
          </a:bodyPr>
          <a:lstStyle/>
          <a:p>
            <a:pPr indent="-361950" lvl="0" marL="457200" rtl="0" algn="l">
              <a:spcBef>
                <a:spcPts val="0"/>
              </a:spcBef>
              <a:spcAft>
                <a:spcPts val="0"/>
              </a:spcAft>
              <a:buSzPts val="2100"/>
              <a:buChar char="•"/>
            </a:pPr>
            <a:r>
              <a:rPr lang="en"/>
              <a:t>Perceived safety of the vaccine</a:t>
            </a:r>
            <a:endParaRPr/>
          </a:p>
          <a:p>
            <a:pPr indent="-342900" lvl="1" marL="914400" rtl="0" algn="l">
              <a:spcBef>
                <a:spcPts val="0"/>
              </a:spcBef>
              <a:spcAft>
                <a:spcPts val="0"/>
              </a:spcAft>
              <a:buSzPts val="1800"/>
              <a:buChar char="•"/>
            </a:pPr>
            <a:r>
              <a:rPr lang="en"/>
              <a:t>Fears that the vaccine will cause death or disease such as autism, SIDS, auto-immune disorders </a:t>
            </a:r>
            <a:endParaRPr/>
          </a:p>
          <a:p>
            <a:pPr indent="-361950" lvl="0" marL="457200" rtl="0" algn="l">
              <a:spcBef>
                <a:spcPts val="0"/>
              </a:spcBef>
              <a:spcAft>
                <a:spcPts val="0"/>
              </a:spcAft>
              <a:buSzPts val="2100"/>
              <a:buChar char="•"/>
            </a:pPr>
            <a:r>
              <a:rPr lang="en"/>
              <a:t>Perceived effectiveness of the vaccine</a:t>
            </a:r>
            <a:endParaRPr/>
          </a:p>
          <a:p>
            <a:pPr indent="-342900" lvl="1" marL="914400" rtl="0" algn="l">
              <a:spcBef>
                <a:spcPts val="0"/>
              </a:spcBef>
              <a:spcAft>
                <a:spcPts val="0"/>
              </a:spcAft>
              <a:buSzPts val="1800"/>
              <a:buChar char="•"/>
            </a:pPr>
            <a:r>
              <a:rPr lang="en"/>
              <a:t>Beliefs that the vaccine will do little to protect one from the disease</a:t>
            </a:r>
            <a:endParaRPr/>
          </a:p>
          <a:p>
            <a:pPr indent="-361950" lvl="0" marL="457200" rtl="0" algn="l">
              <a:spcBef>
                <a:spcPts val="0"/>
              </a:spcBef>
              <a:spcAft>
                <a:spcPts val="0"/>
              </a:spcAft>
              <a:buSzPts val="2100"/>
              <a:buChar char="•"/>
            </a:pPr>
            <a:r>
              <a:rPr lang="en"/>
              <a:t>In the case of a Covid-19 vaccine, individuals may have concerns about the vaccine development timeline, politicization of the vaccine</a:t>
            </a:r>
            <a:endParaRPr/>
          </a:p>
          <a:p>
            <a:pPr indent="-361950" lvl="0" marL="457200" rtl="0" algn="l">
              <a:spcBef>
                <a:spcPts val="0"/>
              </a:spcBef>
              <a:spcAft>
                <a:spcPts val="0"/>
              </a:spcAft>
              <a:buSzPts val="2100"/>
              <a:buChar char="•"/>
            </a:pPr>
            <a:r>
              <a:rPr lang="en"/>
              <a:t>Lack of confidence may also be rooted in structural racism and systemic exploitation by the medical system</a:t>
            </a:r>
            <a:endParaRPr/>
          </a:p>
        </p:txBody>
      </p:sp>
      <p:sp>
        <p:nvSpPr>
          <p:cNvPr id="117" name="Google Shape;117;p26"/>
          <p:cNvSpPr txBox="1"/>
          <p:nvPr/>
        </p:nvSpPr>
        <p:spPr>
          <a:xfrm>
            <a:off x="0" y="4612200"/>
            <a:ext cx="91440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rPr>
              <a:t>Report of the SAGE Working Group on Vaccine Hesitancy. (2014). Available at: </a:t>
            </a:r>
            <a:r>
              <a:rPr lang="en" sz="800" u="sng">
                <a:solidFill>
                  <a:schemeClr val="hlink"/>
                </a:solidFill>
                <a:hlinkClick r:id="rId3"/>
              </a:rPr>
              <a:t>https://www.who.int/immunization/sage/meetings/2014/october/1_Report_WORKING_GROUP_vaccine_hesitancy_final.pdf</a:t>
            </a:r>
            <a:r>
              <a:rPr lang="en" sz="800">
                <a:solidFill>
                  <a:schemeClr val="dk1"/>
                </a:solidFill>
              </a:rPr>
              <a:t>; </a:t>
            </a:r>
            <a:r>
              <a:rPr lang="en" sz="800"/>
              <a:t>; </a:t>
            </a:r>
            <a:r>
              <a:rPr lang="en" sz="800">
                <a:solidFill>
                  <a:srgbClr val="222222"/>
                </a:solidFill>
                <a:highlight>
                  <a:srgbClr val="FFFFFF"/>
                </a:highlight>
              </a:rPr>
              <a:t>Siddiqui, M., Salmon, D. A., &amp; Omer, S. B. (2013). Epidemiology of vaccine hesitancy in the United States. </a:t>
            </a:r>
            <a:r>
              <a:rPr i="1" lang="en" sz="800">
                <a:solidFill>
                  <a:srgbClr val="222222"/>
                </a:solidFill>
                <a:highlight>
                  <a:srgbClr val="FFFFFF"/>
                </a:highlight>
              </a:rPr>
              <a:t>Human vaccines &amp; immunotherapeutics</a:t>
            </a:r>
            <a:r>
              <a:rPr lang="en" sz="800">
                <a:solidFill>
                  <a:srgbClr val="222222"/>
                </a:solidFill>
                <a:highlight>
                  <a:srgbClr val="FFFFFF"/>
                </a:highlight>
              </a:rPr>
              <a:t>, </a:t>
            </a:r>
            <a:r>
              <a:rPr i="1" lang="en" sz="800">
                <a:solidFill>
                  <a:srgbClr val="222222"/>
                </a:solidFill>
                <a:highlight>
                  <a:srgbClr val="FFFFFF"/>
                </a:highlight>
              </a:rPr>
              <a:t>9</a:t>
            </a:r>
            <a:r>
              <a:rPr lang="en" sz="800">
                <a:solidFill>
                  <a:srgbClr val="222222"/>
                </a:solidFill>
                <a:highlight>
                  <a:srgbClr val="FFFFFF"/>
                </a:highlight>
              </a:rPr>
              <a:t>(12), 2643-2648.. Available at: </a:t>
            </a:r>
            <a:r>
              <a:rPr lang="en" sz="800"/>
              <a:t>https://www.tandfonline.com/doi/full/10.4161/hv.27243</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ph type="title"/>
          </p:nvPr>
        </p:nvSpPr>
        <p:spPr>
          <a:xfrm>
            <a:off x="371475" y="85250"/>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100"/>
              <a:t>Reasons for vaccine hesitancy: Complacency</a:t>
            </a:r>
            <a:endParaRPr sz="3100"/>
          </a:p>
        </p:txBody>
      </p:sp>
      <p:sp>
        <p:nvSpPr>
          <p:cNvPr id="123" name="Google Shape;123;p27"/>
          <p:cNvSpPr txBox="1"/>
          <p:nvPr/>
        </p:nvSpPr>
        <p:spPr>
          <a:xfrm>
            <a:off x="0" y="4688400"/>
            <a:ext cx="91440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rPr>
              <a:t>Report of the SAGE Working Group on Vaccine Hesitancy. (2014). Available at: </a:t>
            </a:r>
            <a:r>
              <a:rPr lang="en" sz="800" u="sng">
                <a:solidFill>
                  <a:schemeClr val="hlink"/>
                </a:solidFill>
                <a:hlinkClick r:id="rId3"/>
              </a:rPr>
              <a:t>https://www.who.int/immunization/sage/meetings/2014/october/1_Report_WORKING_GROUP_vaccine_hesitancy_final.pdf</a:t>
            </a:r>
            <a:r>
              <a:rPr lang="en" sz="800">
                <a:solidFill>
                  <a:schemeClr val="dk1"/>
                </a:solidFill>
              </a:rPr>
              <a:t>; </a:t>
            </a:r>
            <a:endParaRPr/>
          </a:p>
        </p:txBody>
      </p:sp>
      <p:sp>
        <p:nvSpPr>
          <p:cNvPr id="124" name="Google Shape;124;p27"/>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0"/>
              </a:spcBef>
              <a:spcAft>
                <a:spcPts val="0"/>
              </a:spcAft>
              <a:buSzPts val="2100"/>
              <a:buChar char="•"/>
            </a:pPr>
            <a:r>
              <a:rPr lang="en"/>
              <a:t>Perceptions that risk of vaccine-preventable disease is low</a:t>
            </a:r>
            <a:endParaRPr/>
          </a:p>
          <a:p>
            <a:pPr indent="-342900" lvl="1" marL="914400" rtl="0" algn="l">
              <a:lnSpc>
                <a:spcPct val="90000"/>
              </a:lnSpc>
              <a:spcBef>
                <a:spcPts val="0"/>
              </a:spcBef>
              <a:spcAft>
                <a:spcPts val="0"/>
              </a:spcAft>
              <a:buSzPts val="1800"/>
              <a:buChar char="•"/>
            </a:pPr>
            <a:r>
              <a:rPr lang="en"/>
              <a:t>Likelihood of getting the disease is low</a:t>
            </a:r>
            <a:endParaRPr/>
          </a:p>
          <a:p>
            <a:pPr indent="-342900" lvl="1" marL="914400" rtl="0" algn="l">
              <a:lnSpc>
                <a:spcPct val="90000"/>
              </a:lnSpc>
              <a:spcBef>
                <a:spcPts val="0"/>
              </a:spcBef>
              <a:spcAft>
                <a:spcPts val="0"/>
              </a:spcAft>
              <a:buSzPts val="1800"/>
              <a:buChar char="•"/>
            </a:pPr>
            <a:r>
              <a:rPr lang="en"/>
              <a:t>Severity of the disease is low</a:t>
            </a:r>
            <a:endParaRPr/>
          </a:p>
          <a:p>
            <a:pPr indent="0" lvl="0" marL="914400" rtl="0" algn="l">
              <a:lnSpc>
                <a:spcPct val="90000"/>
              </a:lnSpc>
              <a:spcBef>
                <a:spcPts val="0"/>
              </a:spcBef>
              <a:spcAft>
                <a:spcPts val="0"/>
              </a:spcAft>
              <a:buNone/>
            </a:pPr>
            <a:r>
              <a:t/>
            </a:r>
            <a:endParaRPr/>
          </a:p>
          <a:p>
            <a:pPr indent="-361950" lvl="0" marL="457200" rtl="0" algn="l">
              <a:lnSpc>
                <a:spcPct val="90000"/>
              </a:lnSpc>
              <a:spcBef>
                <a:spcPts val="0"/>
              </a:spcBef>
              <a:spcAft>
                <a:spcPts val="0"/>
              </a:spcAft>
              <a:buSzPts val="2100"/>
              <a:buChar char="•"/>
            </a:pPr>
            <a:r>
              <a:rPr lang="en"/>
              <a:t>In the case of Covid-19, individuals may not perceive themselves to be at risk for the disease, or may think that if they do get it, they will have a mild case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8"/>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sz="3200"/>
              <a:t>Reasons for vaccine hesitancy: Convenience</a:t>
            </a:r>
            <a:endParaRPr sz="3200"/>
          </a:p>
        </p:txBody>
      </p:sp>
      <p:sp>
        <p:nvSpPr>
          <p:cNvPr id="130" name="Google Shape;130;p28"/>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8100" lvl="0" marL="177800" rtl="0" algn="l">
              <a:lnSpc>
                <a:spcPct val="90000"/>
              </a:lnSpc>
              <a:spcBef>
                <a:spcPts val="0"/>
              </a:spcBef>
              <a:spcAft>
                <a:spcPts val="0"/>
              </a:spcAft>
              <a:buClr>
                <a:schemeClr val="dk1"/>
              </a:buClr>
              <a:buSzPts val="2100"/>
              <a:buNone/>
            </a:pPr>
            <a:r>
              <a:rPr lang="en"/>
              <a:t>Availability</a:t>
            </a:r>
            <a:endParaRPr/>
          </a:p>
          <a:p>
            <a:pPr indent="-38100" lvl="0" marL="177800" rtl="0" algn="l">
              <a:lnSpc>
                <a:spcPct val="90000"/>
              </a:lnSpc>
              <a:spcBef>
                <a:spcPts val="0"/>
              </a:spcBef>
              <a:spcAft>
                <a:spcPts val="0"/>
              </a:spcAft>
              <a:buClr>
                <a:schemeClr val="dk1"/>
              </a:buClr>
              <a:buSzPts val="2100"/>
              <a:buNone/>
            </a:pPr>
            <a:r>
              <a:rPr lang="en"/>
              <a:t>Accessibility</a:t>
            </a:r>
            <a:endParaRPr/>
          </a:p>
          <a:p>
            <a:pPr indent="-38100" lvl="0" marL="177800" rtl="0" algn="l">
              <a:lnSpc>
                <a:spcPct val="90000"/>
              </a:lnSpc>
              <a:spcBef>
                <a:spcPts val="0"/>
              </a:spcBef>
              <a:spcAft>
                <a:spcPts val="0"/>
              </a:spcAft>
              <a:buClr>
                <a:schemeClr val="dk1"/>
              </a:buClr>
              <a:buSzPts val="2100"/>
              <a:buNone/>
            </a:pPr>
            <a:r>
              <a:rPr lang="en"/>
              <a:t>Affordability</a:t>
            </a:r>
            <a:endParaRPr/>
          </a:p>
          <a:p>
            <a:pPr indent="-38100" lvl="0" marL="177800" rtl="0" algn="l">
              <a:lnSpc>
                <a:spcPct val="90000"/>
              </a:lnSpc>
              <a:spcBef>
                <a:spcPts val="0"/>
              </a:spcBef>
              <a:spcAft>
                <a:spcPts val="0"/>
              </a:spcAft>
              <a:buClr>
                <a:schemeClr val="dk1"/>
              </a:buClr>
              <a:buSzPts val="2100"/>
              <a:buNone/>
            </a:pPr>
            <a:r>
              <a:rPr lang="en"/>
              <a:t>Ability to understand </a:t>
            </a:r>
            <a:endParaRPr/>
          </a:p>
          <a:p>
            <a:pPr indent="-38100" lvl="0" marL="177800" rtl="0" algn="l">
              <a:lnSpc>
                <a:spcPct val="90000"/>
              </a:lnSpc>
              <a:spcBef>
                <a:spcPts val="0"/>
              </a:spcBef>
              <a:spcAft>
                <a:spcPts val="0"/>
              </a:spcAft>
              <a:buClr>
                <a:schemeClr val="dk1"/>
              </a:buClr>
              <a:buSzPts val="2100"/>
              <a:buNone/>
            </a:pPr>
            <a:r>
              <a:rPr lang="en"/>
              <a:t>Appeal of immunization services</a:t>
            </a:r>
            <a:endParaRPr/>
          </a:p>
        </p:txBody>
      </p:sp>
      <p:sp>
        <p:nvSpPr>
          <p:cNvPr id="131" name="Google Shape;131;p28"/>
          <p:cNvSpPr txBox="1"/>
          <p:nvPr/>
        </p:nvSpPr>
        <p:spPr>
          <a:xfrm>
            <a:off x="0" y="4741775"/>
            <a:ext cx="9144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rPr>
              <a:t>Report of the SAGE Working Group on Vaccine Hesitancy. (2014). Available at: </a:t>
            </a:r>
            <a:r>
              <a:rPr lang="en" sz="800" u="sng">
                <a:solidFill>
                  <a:schemeClr val="hlink"/>
                </a:solidFill>
                <a:hlinkClick r:id="rId3"/>
              </a:rPr>
              <a:t>https://www.who.int/immunization/sage/meetings/2014/october/1_Report_WORKING_GROUP_vaccine_hesitancy_final.pdf</a:t>
            </a:r>
            <a:r>
              <a:rPr lang="en" sz="800">
                <a:solidFill>
                  <a:schemeClr val="dk1"/>
                </a:solidFil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ph type="title"/>
          </p:nvPr>
        </p:nvSpPr>
        <p:spPr>
          <a:xfrm>
            <a:off x="371475" y="85249"/>
            <a:ext cx="7886700" cy="9942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Other reasons for vaccine hesitancy</a:t>
            </a:r>
            <a:endParaRPr/>
          </a:p>
        </p:txBody>
      </p:sp>
      <p:sp>
        <p:nvSpPr>
          <p:cNvPr id="137" name="Google Shape;137;p29"/>
          <p:cNvSpPr txBox="1"/>
          <p:nvPr>
            <p:ph idx="1" type="body"/>
          </p:nvPr>
        </p:nvSpPr>
        <p:spPr>
          <a:xfrm>
            <a:off x="371475" y="1280398"/>
            <a:ext cx="7886700" cy="2582700"/>
          </a:xfrm>
          <a:prstGeom prst="rect">
            <a:avLst/>
          </a:prstGeom>
          <a:noFill/>
          <a:ln>
            <a:noFill/>
          </a:ln>
        </p:spPr>
        <p:txBody>
          <a:bodyPr anchorCtr="0" anchor="t" bIns="34275" lIns="68575" spcFirstLastPara="1" rIns="68575" wrap="square" tIns="34275">
            <a:noAutofit/>
          </a:bodyPr>
          <a:lstStyle/>
          <a:p>
            <a:pPr indent="-361950" lvl="0" marL="457200" rtl="0" algn="l">
              <a:lnSpc>
                <a:spcPct val="90000"/>
              </a:lnSpc>
              <a:spcBef>
                <a:spcPts val="0"/>
              </a:spcBef>
              <a:spcAft>
                <a:spcPts val="0"/>
              </a:spcAft>
              <a:buSzPts val="2100"/>
              <a:buChar char="•"/>
            </a:pPr>
            <a:r>
              <a:rPr lang="en"/>
              <a:t>Mistrust of doctors, science, government and the pharmaceutical industry</a:t>
            </a:r>
            <a:endParaRPr/>
          </a:p>
          <a:p>
            <a:pPr indent="-361950" lvl="0" marL="457200" rtl="0" algn="l">
              <a:lnSpc>
                <a:spcPct val="90000"/>
              </a:lnSpc>
              <a:spcBef>
                <a:spcPts val="0"/>
              </a:spcBef>
              <a:spcAft>
                <a:spcPts val="0"/>
              </a:spcAft>
              <a:buSzPts val="2100"/>
              <a:buChar char="•"/>
            </a:pPr>
            <a:r>
              <a:rPr lang="en"/>
              <a:t>Beliefs about personal freedom and liberty</a:t>
            </a:r>
            <a:endParaRPr/>
          </a:p>
          <a:p>
            <a:pPr indent="-361950" lvl="0" marL="457200" rtl="0" algn="l">
              <a:lnSpc>
                <a:spcPct val="90000"/>
              </a:lnSpc>
              <a:spcBef>
                <a:spcPts val="0"/>
              </a:spcBef>
              <a:spcAft>
                <a:spcPts val="0"/>
              </a:spcAft>
              <a:buSzPts val="2100"/>
              <a:buChar char="•"/>
            </a:pPr>
            <a:r>
              <a:rPr lang="en"/>
              <a:t>Concerns related to cultural, religious or spiritual beliefs and practices</a:t>
            </a:r>
            <a:endParaRPr/>
          </a:p>
          <a:p>
            <a:pPr indent="-361950" lvl="0" marL="457200" rtl="0" algn="l">
              <a:lnSpc>
                <a:spcPct val="90000"/>
              </a:lnSpc>
              <a:spcBef>
                <a:spcPts val="0"/>
              </a:spcBef>
              <a:spcAft>
                <a:spcPts val="0"/>
              </a:spcAft>
              <a:buSzPts val="2100"/>
              <a:buChar char="•"/>
            </a:pPr>
            <a:r>
              <a:rPr lang="en"/>
              <a:t>Beliefs about natural or holistic treatments</a:t>
            </a:r>
            <a:endParaRPr/>
          </a:p>
          <a:p>
            <a:pPr indent="-361950" lvl="0" marL="457200" rtl="0" algn="l">
              <a:lnSpc>
                <a:spcPct val="90000"/>
              </a:lnSpc>
              <a:spcBef>
                <a:spcPts val="0"/>
              </a:spcBef>
              <a:spcAft>
                <a:spcPts val="0"/>
              </a:spcAft>
              <a:buSzPts val="2100"/>
              <a:buChar char="•"/>
            </a:pPr>
            <a:r>
              <a:rPr lang="en"/>
              <a:t>Beliefs that natural immunity to a disease is superior to immunity offered by a vaccine</a:t>
            </a:r>
            <a:endParaRPr/>
          </a:p>
          <a:p>
            <a:pPr indent="0" lvl="0" marL="457200" rtl="0" algn="l">
              <a:lnSpc>
                <a:spcPct val="90000"/>
              </a:lnSpc>
              <a:spcBef>
                <a:spcPts val="0"/>
              </a:spcBef>
              <a:spcAft>
                <a:spcPts val="0"/>
              </a:spcAft>
              <a:buNone/>
            </a:pPr>
            <a:r>
              <a:t/>
            </a:r>
            <a:endParaRPr/>
          </a:p>
        </p:txBody>
      </p:sp>
      <p:sp>
        <p:nvSpPr>
          <p:cNvPr id="138" name="Google Shape;138;p29"/>
          <p:cNvSpPr txBox="1"/>
          <p:nvPr/>
        </p:nvSpPr>
        <p:spPr>
          <a:xfrm>
            <a:off x="0" y="4664100"/>
            <a:ext cx="91440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222222"/>
                </a:solidFill>
                <a:highlight>
                  <a:srgbClr val="FFFFFF"/>
                </a:highlight>
              </a:rPr>
              <a:t>Dube, E., Vivion, M., &amp; MacDonald, N. E. (2015). Vaccine hesitancy, vaccine refusal and the anti-vaccine movement: influence, impact and implications. </a:t>
            </a:r>
            <a:r>
              <a:rPr i="1" lang="en" sz="800">
                <a:solidFill>
                  <a:srgbClr val="222222"/>
                </a:solidFill>
                <a:highlight>
                  <a:srgbClr val="FFFFFF"/>
                </a:highlight>
              </a:rPr>
              <a:t>Expert review of vaccines</a:t>
            </a:r>
            <a:r>
              <a:rPr lang="en" sz="800">
                <a:solidFill>
                  <a:srgbClr val="222222"/>
                </a:solidFill>
                <a:highlight>
                  <a:srgbClr val="FFFFFF"/>
                </a:highlight>
              </a:rPr>
              <a:t>, </a:t>
            </a:r>
            <a:r>
              <a:rPr i="1" lang="en" sz="800">
                <a:solidFill>
                  <a:srgbClr val="222222"/>
                </a:solidFill>
                <a:highlight>
                  <a:srgbClr val="FFFFFF"/>
                </a:highlight>
              </a:rPr>
              <a:t>14</a:t>
            </a:r>
            <a:r>
              <a:rPr lang="en" sz="800">
                <a:solidFill>
                  <a:srgbClr val="222222"/>
                </a:solidFill>
                <a:highlight>
                  <a:srgbClr val="FFFFFF"/>
                </a:highlight>
              </a:rPr>
              <a:t>(1), 99-117.</a:t>
            </a:r>
            <a:r>
              <a:rPr lang="en" sz="800"/>
              <a:t>; </a:t>
            </a:r>
            <a:r>
              <a:rPr lang="en" sz="800">
                <a:solidFill>
                  <a:srgbClr val="222222"/>
                </a:solidFill>
                <a:highlight>
                  <a:srgbClr val="FFFFFF"/>
                </a:highlight>
              </a:rPr>
              <a:t>Siddiqui, M., Salmon, D. A., &amp; Omer, S. B. (2013). Epidemiology of vaccine hesitancy in the United States. </a:t>
            </a:r>
            <a:r>
              <a:rPr i="1" lang="en" sz="800">
                <a:solidFill>
                  <a:srgbClr val="222222"/>
                </a:solidFill>
                <a:highlight>
                  <a:srgbClr val="FFFFFF"/>
                </a:highlight>
              </a:rPr>
              <a:t>Human vaccines &amp; immunotherapeutics</a:t>
            </a:r>
            <a:r>
              <a:rPr lang="en" sz="800">
                <a:solidFill>
                  <a:srgbClr val="222222"/>
                </a:solidFill>
                <a:highlight>
                  <a:srgbClr val="FFFFFF"/>
                </a:highlight>
              </a:rPr>
              <a:t>, </a:t>
            </a:r>
            <a:r>
              <a:rPr i="1" lang="en" sz="800">
                <a:solidFill>
                  <a:srgbClr val="222222"/>
                </a:solidFill>
                <a:highlight>
                  <a:srgbClr val="FFFFFF"/>
                </a:highlight>
              </a:rPr>
              <a:t>9</a:t>
            </a:r>
            <a:r>
              <a:rPr lang="en" sz="800">
                <a:solidFill>
                  <a:srgbClr val="222222"/>
                </a:solidFill>
                <a:highlight>
                  <a:srgbClr val="FFFFFF"/>
                </a:highlight>
              </a:rPr>
              <a:t>(12), 2643-2648.. Available at: </a:t>
            </a:r>
            <a:r>
              <a:rPr lang="en" sz="800" u="sng">
                <a:solidFill>
                  <a:schemeClr val="hlink"/>
                </a:solidFill>
                <a:hlinkClick r:id="rId3"/>
              </a:rPr>
              <a:t>https://www.tandfonline.com/doi/full/10.4161/hv.27243</a:t>
            </a:r>
            <a:r>
              <a:rPr lang="en" sz="800">
                <a:solidFill>
                  <a:schemeClr val="dk1"/>
                </a:solidFill>
              </a:rPr>
              <a:t>; </a:t>
            </a:r>
            <a:r>
              <a:rPr lang="en" sz="800">
                <a:solidFill>
                  <a:srgbClr val="222222"/>
                </a:solidFill>
                <a:highlight>
                  <a:srgbClr val="FFFFFF"/>
                </a:highlight>
              </a:rPr>
              <a:t>Grabenstein JD. What the world's religions teach, applied to vaccines and immune globulins. Vaccine. 2013 Apr 12;31(16):2011-23.</a:t>
            </a:r>
            <a:endParaRPr sz="800">
              <a:solidFill>
                <a:schemeClr val="dk1"/>
              </a:solidFill>
            </a:endParaRPr>
          </a:p>
          <a:p>
            <a:pPr indent="0" lvl="0" marL="0" rtl="0" algn="l">
              <a:spcBef>
                <a:spcPts val="0"/>
              </a:spcBef>
              <a:spcAft>
                <a:spcPts val="0"/>
              </a:spcAft>
              <a:buNone/>
            </a:pPr>
            <a:r>
              <a:t/>
            </a:r>
            <a:endParaRPr sz="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