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Roboto-bold.fntdata"/><Relationship Id="rId10" Type="http://schemas.openxmlformats.org/officeDocument/2006/relationships/slide" Target="slides/slide4.xml"/><Relationship Id="rId21" Type="http://schemas.openxmlformats.org/officeDocument/2006/relationships/font" Target="fonts/Roboto-regular.fntdata"/><Relationship Id="rId13" Type="http://schemas.openxmlformats.org/officeDocument/2006/relationships/slide" Target="slides/slide7.xml"/><Relationship Id="rId24" Type="http://schemas.openxmlformats.org/officeDocument/2006/relationships/font" Target="fonts/Roboto-boldItalic.fntdata"/><Relationship Id="rId12" Type="http://schemas.openxmlformats.org/officeDocument/2006/relationships/slide" Target="slides/slide6.xml"/><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As a reminder, the SAGE Working group on vaccine hesitancy defines vaccine hesitancy as “</a:t>
            </a:r>
            <a:r>
              <a:rPr i="1" lang="en" sz="1000">
                <a:solidFill>
                  <a:schemeClr val="dk1"/>
                </a:solidFill>
              </a:rPr>
              <a:t>delay in acceptance or refusal of vaccines despite availability of vaccine services”. </a:t>
            </a:r>
            <a:r>
              <a:rPr lang="en" sz="1000">
                <a:solidFill>
                  <a:schemeClr val="dk1"/>
                </a:solidFill>
              </a:rPr>
              <a:t>We know that two three key factors contributing to vaccine hesitancy are concerns about the safety of vaccines, concerns about the efficacy of vaccines, and, on the other hand, lack of concern about the risks of vaccine preventable diseases. You may be asking yourself, “Why would anyone have these concerns? It is clear that vaccines are safe and effective, and that vaccine preventable diseases can have harmful consequences.” The frameworks presented in this module will help us understand how people can have these misperceptions, even when confronted with evidence to the contrary.</a:t>
            </a:r>
            <a:endParaRPr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aeec6d8f9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Moreover, even when people can accurately interpret and report numerical, population-level statistics, they may still be biased to use their real world experience when ultimately making a judgment. This is known as the description-experience gap. People tend to weigh rare events that they have experienced - or their friends/family have experienced - more heavily, while underemphasizing more common events that they have not experienced. Thus, people who have not personally experienced Covid-19, or known people who have, may have a hard time reconciling that experience with population-level statistics -- and the real world experience (or, in this case, lack thereof) may win out in the risk assessment equation.</a:t>
            </a:r>
            <a:endParaRPr/>
          </a:p>
        </p:txBody>
      </p:sp>
      <p:sp>
        <p:nvSpPr>
          <p:cNvPr id="229" name="Google Shape;229;gaeec6d8f90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a33ce14e76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People also use their feelings to make judgments about risk - specifically how we feel about something - whether we feel good or bad -- can inform how risky we perceive that thing to be.</a:t>
            </a:r>
            <a:endParaRPr/>
          </a:p>
        </p:txBody>
      </p:sp>
      <p:sp>
        <p:nvSpPr>
          <p:cNvPr id="236" name="Google Shape;236;ga33ce14e76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a33ce14e76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research study presented participants with a hypothetical scenario in which a child is left alone. In each case, the setting and length of time the child was alone for remained the same (for example, an 8 year old child left alone for 45 minutes at a Starbucks while her mother is 1 block away). But, the </a:t>
            </a:r>
            <a:r>
              <a:rPr i="1" lang="en"/>
              <a:t>reason</a:t>
            </a:r>
            <a:r>
              <a:rPr lang="en"/>
              <a:t> for leaving the child alone differed. Some participants were told that the child was left alone involuntarily, because the mother was in an accident, others were told that the mother had to go to work, others were told that the mother was volunteering for a charity, others were told that the mother was off relaxing, and others were told that the mother was having an illicit affair. This study found that as participants moral outrage at the reason why the child was left alone increased, so did the perceived risk - even though the actual risk to the child was exactly the same!</a:t>
            </a:r>
            <a:endParaRPr/>
          </a:p>
        </p:txBody>
      </p:sp>
      <p:sp>
        <p:nvSpPr>
          <p:cNvPr id="244" name="Google Shape;244;ga33ce14e76_0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a2e237606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work has shown that when people are told a potentially risky thing has high benefits, they perceive it as less risky. When they are told it has low benefit, they perceive it as more risky. This occurs even though the actual risk of something - the likelihood of it causing harm - has nothing to do with the benefit it provides. This all boils down to the notion that we rely on our feelings to make inferences about risk. When we feel good about something, we perceive it to be less risky. When we feel bad about something, we perceive it to be more risky. Thus, it is possible that people may have negative affect towards a Covid-19 vaccine that has little to do with any actual risk of the vaccine. But research tells us that we should expect that negative affect to result in increased worry about the risk of a vaccine. </a:t>
            </a:r>
            <a:endParaRPr/>
          </a:p>
        </p:txBody>
      </p:sp>
      <p:sp>
        <p:nvSpPr>
          <p:cNvPr id="252" name="Google Shape;252;ga2e237606b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a33ce14e76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now understand vaccine hesitancy using the tools just discussed. Cognitive dissonance theory tell us that a negative attitude towards vaccines could be a way for one to remain consistent with existing beliefs, attitudes, behaviors, values and identities. Functional attitude theory tells us that a negative attitude towards vaccines could be a way for an individual to connect with others with similar attitudes, or to express those values and identities. And, finally, even if an individual is willing to accept evidence regarding vaccines, it is possible that it may not be accurately interpreted, or that the risk perception is influenced by one’s feelings.</a:t>
            </a:r>
            <a:endParaRPr/>
          </a:p>
        </p:txBody>
      </p:sp>
      <p:sp>
        <p:nvSpPr>
          <p:cNvPr id="260" name="Google Shape;260;ga33ce14e76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a33ce14e7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 first discuss Cognitive Dissonance Theory. This theory illustrates how people feel a sense of dissonance, or discomfort, when their beliefs and attitudes are not aligned with their values and identity. Then we’ll discuss Functional Attitude Theory, which describes the different functions that a misperception may serve for someone, and can help us understand why statistics and evidence may not be useful if they don’t connect to the function an attitude serves. Finally, we’ll cover </a:t>
            </a:r>
            <a:r>
              <a:rPr lang="en">
                <a:solidFill>
                  <a:schemeClr val="dk1"/>
                </a:solidFill>
              </a:rPr>
              <a:t>how people assess risk using analytic approaches or more affective - or feeling-based - approaches. This helps us understand how inaccurate risk perceptions regarding vaccines and vaccine-preventable diseases can come to be formed.</a:t>
            </a:r>
            <a:endParaRPr/>
          </a:p>
        </p:txBody>
      </p:sp>
      <p:sp>
        <p:nvSpPr>
          <p:cNvPr id="80" name="Google Shape;80;ga33ce14e76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33ce14e7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Cognitive dissonance theory helps us understand why misinformation about vaccine safety and efficacy, and disease risk, can be attractive to people.  Cognitive dissonance theory is premised upon the assumptions that we have an innate desire for consistency and balance. We like when our beliefs, attitudes, behaviors, values, identity and behaviors. </a:t>
            </a:r>
            <a:r>
              <a:rPr lang="en">
                <a:solidFill>
                  <a:schemeClr val="dk1"/>
                </a:solidFill>
              </a:rPr>
              <a:t>In this hypothetical example, we can see how all of these elements are in alignment for this individual. </a:t>
            </a:r>
            <a:r>
              <a:rPr lang="en"/>
              <a:t>Research has shown that beliefs about the superiority of alternative or holistic medicine can underlay vaccine hesitancy, and Western medicine has historically been dismissive of such therapies. So, we look at this individual, who maintains a sense of self that is grounded in their beliefs about alternative medicine. This corresponds to their value of nature, respect for the Earth, and purity. This corresponds to health behaviors in which alternative therapies are used and - given Western medicine’s tendency to dismiss such therapies, Western medicine is avoided. Positive attitudes towards alternative medicine and negative attitudes towards Western medicine follow along as well, and ultimately, so do beliefs, such as the belief that chemicals are bad.</a:t>
            </a:r>
            <a:endParaRPr/>
          </a:p>
        </p:txBody>
      </p:sp>
      <p:sp>
        <p:nvSpPr>
          <p:cNvPr id="86" name="Google Shape;86;ga33ce14e76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33ce14e7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one of these elements is out of alignment, we feel imbalanced - this is known as cognitive dissonance. We don’t like this feeling of dissonance, so we have a drive to avoid it and reduce it. So, in this hypothetical, we can see how our public health goals of communicating that vaccines are safe and promoting positive attitudes towards vaccines are out of alignment with the other elements. So, since we know that dissonance is unpleasant, there are two pathways this individual could go down to reduce that dissonance. </a:t>
            </a:r>
            <a:endParaRPr/>
          </a:p>
        </p:txBody>
      </p:sp>
      <p:sp>
        <p:nvSpPr>
          <p:cNvPr id="136" name="Google Shape;136;ga33ce14e76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a33ce14e76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since we know that dissonance is unpleasant, there are two pathways this individual could go down to reduce that dissonance. Our hope is that they acknowledge that vaccines are safe and develop a positive attitude toward vaccines. In order to do this, they may need to update their other beliefs, attitudes, behaviors, values and identities. For example, it may be difficult to feel positively about vaccines while maintaining a negative attitude toward Western medicine - so this individual may need to update their attitude toward Western medicine to acknowledge that some interventions, such as vaccines, are positive. However, this pathway is really challenging. Beliefs, attitudes, behaviors, values and identities are really important parts of who one is. So while we </a:t>
            </a:r>
            <a:r>
              <a:rPr i="1" lang="en">
                <a:solidFill>
                  <a:schemeClr val="dk1"/>
                </a:solidFill>
              </a:rPr>
              <a:t>think</a:t>
            </a:r>
            <a:r>
              <a:rPr lang="en">
                <a:solidFill>
                  <a:schemeClr val="dk1"/>
                </a:solidFill>
              </a:rPr>
              <a:t> we are simply trying to communicate a straightforward and evidence-based new belief, we are actually asking people to change higher-level and more foundational aspects of themselves in order for people to accept that belief. This is one reason why we see some people struggle to accept evidence-based recommendations for vaccines.</a:t>
            </a:r>
            <a:endParaRPr/>
          </a:p>
        </p:txBody>
      </p:sp>
      <p:sp>
        <p:nvSpPr>
          <p:cNvPr id="186" name="Google Shape;186;ga33ce14e76_0_1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a33ce14e76_0_1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a:t>
            </a:r>
            <a:r>
              <a:rPr lang="en"/>
              <a:t>we’ll discuss Functional Attitude Theory. This theory helps us understand why people may have different attitudes and beliefs. Fundamental to this theory is the notion that different attitudes serve different functions for us. Some attitudes serve a knowledge function, helping us understand and interpret the world. Here, you might imagine an individual learning as much as they can about the Covid-19 vaccine, seeing the evidence that it is safe and effective, and developing a positive attitude toward the vaccine that is based on that evidence. Attitudes can also serve utilitarian purposes, helping us to achieve an end goal. For example, someone might have a positive attitude towards vaccines because it helps them protect their children. A social adjustive function occurs when the attitude helps one fit in with or be attractive to others. We know that vaccine hesitancy is influenced by social norms, so it is possible that negative attitudes about vaccines could help one fit in with a group of others who also hold these attitudes. Attitudes can also serve value-expressive purposes, in which they connect to underlying values and ideologies. As we just discussed, in this case, a negative attitude towards vaccines could be a way of expressing an underlying ideology in support of alternative medicine.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theory provides insight as to why one may have a negative attitude towards vaccine even in the face of evidence that vaccines are safe and effective. If the attitude serves social adjustive or value expressive purposes - helping them to fit in with others, or express underlying values and ideologies - then simply presenting statistics about vaccine safety or efficacy may do little to change that attitude.</a:t>
            </a:r>
            <a:endParaRPr/>
          </a:p>
        </p:txBody>
      </p:sp>
      <p:sp>
        <p:nvSpPr>
          <p:cNvPr id="201" name="Google Shape;201;ga33ce14e76_0_12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a33ce14e7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90000"/>
              </a:lnSpc>
              <a:spcBef>
                <a:spcPts val="0"/>
              </a:spcBef>
              <a:spcAft>
                <a:spcPts val="0"/>
              </a:spcAft>
              <a:buClr>
                <a:schemeClr val="dk1"/>
              </a:buClr>
              <a:buSzPts val="2100"/>
              <a:buFont typeface="Arial"/>
              <a:buNone/>
            </a:pPr>
            <a:r>
              <a:rPr lang="en" sz="1000">
                <a:solidFill>
                  <a:schemeClr val="dk1"/>
                </a:solidFill>
                <a:latin typeface="Calibri"/>
                <a:ea typeface="Calibri"/>
                <a:cs typeface="Calibri"/>
                <a:sym typeface="Calibri"/>
              </a:rPr>
              <a:t>Finally, let’s talk about how people make assessments of risk. </a:t>
            </a:r>
            <a:r>
              <a:rPr lang="en" sz="1000">
                <a:solidFill>
                  <a:schemeClr val="dk1"/>
                </a:solidFill>
                <a:latin typeface="Calibri"/>
                <a:ea typeface="Calibri"/>
                <a:cs typeface="Calibri"/>
                <a:sym typeface="Calibri"/>
              </a:rPr>
              <a:t>The risk as analysis/risk as feelings framework helps us understand why some  people believe vaccines are riskier than they actually are, while perceiving vaccine-preventable diseases as not as risky as they actually are. We’ll first discuss how people  use analysis to form risk perceptions, and then how people use feelings to form risk perceptions.</a:t>
            </a:r>
            <a:endParaRPr sz="1000"/>
          </a:p>
        </p:txBody>
      </p:sp>
      <p:sp>
        <p:nvSpPr>
          <p:cNvPr id="208" name="Google Shape;208;ga33ce14e76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a33ce14e7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risk as analysis approach involves assessing the likelihood of an event happening and the severity of the outcome if that event does happen. For example, if an individual is making an assessment of the Covid-19 risk involved with attending a party, this would involve first assessing the likelihood that one will get Covid-19 if they attend this party and the severity of Covid-19 if they were to contract it. We can see here in this example how a young and healthy person’s risk assessment might differ from someone who is older and who has multiple co-morbidities.  </a:t>
            </a:r>
            <a:endParaRPr/>
          </a:p>
        </p:txBody>
      </p:sp>
      <p:sp>
        <p:nvSpPr>
          <p:cNvPr id="216" name="Google Shape;216;ga33ce14e76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a33ce14e7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often how scientists think about risk. But people may make errors when using numbers to make risk assessments this way. Importantly, even though this is how scientists and public health officials tend to think about risk, they aren’t always very good at communicating this information clearly! For example, presentations of relative risk, such as odds ratios, are often used without specifying a baseline rate. This leaves people without a fundamental piece of information needed to make an accurate risk judgment. If we were to say that an intervention reduced the risk of a negative outcome by 50%, it is important to know whether the baseline occurence of that outcome is 1 out of every 2 times or 1 out of every hundred thousand times. People also have trouble applying conditional probabilities to their risk assessments - statements such as a 5% positivity rate are relatively abstract and can be difficult for people to interpret and apply.</a:t>
            </a:r>
            <a:endParaRPr/>
          </a:p>
          <a:p>
            <a:pPr indent="0" lvl="0" marL="0" rtl="0" algn="l">
              <a:spcBef>
                <a:spcPts val="0"/>
              </a:spcBef>
              <a:spcAft>
                <a:spcPts val="0"/>
              </a:spcAft>
              <a:buNone/>
            </a:pPr>
            <a:r>
              <a:t/>
            </a:r>
            <a:endParaRPr/>
          </a:p>
        </p:txBody>
      </p:sp>
      <p:sp>
        <p:nvSpPr>
          <p:cNvPr id="222" name="Google Shape;222;ga33ce14e76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54" name="Shape 5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55" name="Shape 5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6"/>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8" name="Google Shape;58;p16"/>
          <p:cNvSpPr txBox="1"/>
          <p:nvPr>
            <p:ph idx="1" type="body"/>
          </p:nvPr>
        </p:nvSpPr>
        <p:spPr>
          <a:xfrm>
            <a:off x="371475" y="1280398"/>
            <a:ext cx="7886700" cy="2582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p17"/>
          <p:cNvSpPr txBox="1"/>
          <p:nvPr>
            <p:ph type="title"/>
          </p:nvPr>
        </p:nvSpPr>
        <p:spPr>
          <a:xfrm>
            <a:off x="371475" y="368141"/>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1" name="Google Shape;61;p17"/>
          <p:cNvSpPr txBox="1"/>
          <p:nvPr>
            <p:ph idx="1" type="body"/>
          </p:nvPr>
        </p:nvSpPr>
        <p:spPr>
          <a:xfrm>
            <a:off x="371475" y="1563290"/>
            <a:ext cx="7886700" cy="2582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18"/>
          <p:cNvSpPr txBox="1"/>
          <p:nvPr>
            <p:ph type="title"/>
          </p:nvPr>
        </p:nvSpPr>
        <p:spPr>
          <a:xfrm>
            <a:off x="371475" y="933926"/>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4" name="Google Shape;64;p18"/>
          <p:cNvSpPr txBox="1"/>
          <p:nvPr>
            <p:ph idx="1" type="body"/>
          </p:nvPr>
        </p:nvSpPr>
        <p:spPr>
          <a:xfrm>
            <a:off x="371475" y="2051923"/>
            <a:ext cx="7886700" cy="2582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19"/>
          <p:cNvSpPr txBox="1"/>
          <p:nvPr>
            <p:ph type="title"/>
          </p:nvPr>
        </p:nvSpPr>
        <p:spPr>
          <a:xfrm>
            <a:off x="628649" y="273844"/>
            <a:ext cx="8002500" cy="8679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7" name="Google Shape;67;p19"/>
          <p:cNvSpPr txBox="1"/>
          <p:nvPr>
            <p:ph idx="1" type="body"/>
          </p:nvPr>
        </p:nvSpPr>
        <p:spPr>
          <a:xfrm>
            <a:off x="628650" y="1369219"/>
            <a:ext cx="3943200" cy="28485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8" name="Google Shape;68;p19"/>
          <p:cNvSpPr txBox="1"/>
          <p:nvPr>
            <p:ph idx="2" type="body"/>
          </p:nvPr>
        </p:nvSpPr>
        <p:spPr>
          <a:xfrm>
            <a:off x="4629150" y="1369219"/>
            <a:ext cx="3943200" cy="28485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20"/>
          <p:cNvSpPr txBox="1"/>
          <p:nvPr>
            <p:ph idx="1" type="body"/>
          </p:nvPr>
        </p:nvSpPr>
        <p:spPr>
          <a:xfrm>
            <a:off x="3193255" y="1883569"/>
            <a:ext cx="5736300" cy="28485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theme" Target="../theme/theme2.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2" name="Google Shape;52;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hyperlink" Target="https://leadershipfreak.blog/2012/07/11/women-dont-take-risks-like-men/" TargetMode="External"/><Relationship Id="rId4" Type="http://schemas.openxmlformats.org/officeDocument/2006/relationships/hyperlink" Target="https://creativecommons.org/licenses/by/3.0/" TargetMode="External"/><Relationship Id="rId5" Type="http://schemas.openxmlformats.org/officeDocument/2006/relationships/hyperlink" Target="https://creativecommons.org/licenses/by/3.0/" TargetMode="External"/><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1"/>
          <p:cNvSpPr txBox="1"/>
          <p:nvPr>
            <p:ph type="ctrTitle"/>
          </p:nvPr>
        </p:nvSpPr>
        <p:spPr>
          <a:xfrm>
            <a:off x="311708" y="1349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Tools for Understanding Vaccine Hesitancy</a:t>
            </a:r>
            <a:endParaRPr>
              <a:latin typeface="Calibri"/>
              <a:ea typeface="Calibri"/>
              <a:cs typeface="Calibri"/>
              <a:sym typeface="Calibri"/>
            </a:endParaRPr>
          </a:p>
        </p:txBody>
      </p:sp>
      <p:sp>
        <p:nvSpPr>
          <p:cNvPr id="76" name="Google Shape;76;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77" name="Google Shape;77;p21"/>
          <p:cNvPicPr preferRelativeResize="0"/>
          <p:nvPr/>
        </p:nvPicPr>
        <p:blipFill>
          <a:blip r:embed="rId3">
            <a:alphaModFix/>
          </a:blip>
          <a:stretch>
            <a:fillRect/>
          </a:stretch>
        </p:blipFill>
        <p:spPr>
          <a:xfrm>
            <a:off x="2878700" y="2559300"/>
            <a:ext cx="3474476" cy="2390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0"/>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Risk as analysis</a:t>
            </a:r>
            <a:endParaRPr/>
          </a:p>
        </p:txBody>
      </p:sp>
      <p:sp>
        <p:nvSpPr>
          <p:cNvPr id="232" name="Google Shape;232;p30"/>
          <p:cNvSpPr txBox="1"/>
          <p:nvPr>
            <p:ph idx="1" type="body"/>
          </p:nvPr>
        </p:nvSpPr>
        <p:spPr>
          <a:xfrm>
            <a:off x="306700" y="1287950"/>
            <a:ext cx="8772600" cy="31623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lang="en" sz="2300"/>
              <a:t>Description-experience gap</a:t>
            </a:r>
            <a:endParaRPr sz="2300"/>
          </a:p>
          <a:p>
            <a:pPr indent="-342900" lvl="1" marL="914400" rtl="0" algn="l">
              <a:lnSpc>
                <a:spcPct val="90000"/>
              </a:lnSpc>
              <a:spcBef>
                <a:spcPts val="0"/>
              </a:spcBef>
              <a:spcAft>
                <a:spcPts val="0"/>
              </a:spcAft>
              <a:buSzPts val="1800"/>
              <a:buChar char="•"/>
            </a:pPr>
            <a:r>
              <a:rPr lang="en"/>
              <a:t>On-the-ground experience may not align with population-level statistics (“I don’t know anyone who has Covid-19...”)</a:t>
            </a:r>
            <a:endParaRPr/>
          </a:p>
          <a:p>
            <a:pPr indent="0" lvl="0" marL="914400" rtl="0" algn="l">
              <a:lnSpc>
                <a:spcPct val="90000"/>
              </a:lnSpc>
              <a:spcBef>
                <a:spcPts val="0"/>
              </a:spcBef>
              <a:spcAft>
                <a:spcPts val="0"/>
              </a:spcAft>
              <a:buNone/>
            </a:pPr>
            <a:r>
              <a:t/>
            </a:r>
            <a:endParaRPr sz="1800"/>
          </a:p>
          <a:p>
            <a:pPr indent="-342900" lvl="1" marL="914400" rtl="0" algn="l">
              <a:lnSpc>
                <a:spcPct val="90000"/>
              </a:lnSpc>
              <a:spcBef>
                <a:spcPts val="0"/>
              </a:spcBef>
              <a:spcAft>
                <a:spcPts val="0"/>
              </a:spcAft>
              <a:buSzPts val="1800"/>
              <a:buChar char="•"/>
            </a:pPr>
            <a:r>
              <a:rPr lang="en"/>
              <a:t>Rare events that are experienced are weighed more heavily than more common events that are not experienced</a:t>
            </a:r>
            <a:endParaRPr/>
          </a:p>
          <a:p>
            <a:pPr indent="-342900" lvl="2" marL="1371600" rtl="0" algn="l">
              <a:lnSpc>
                <a:spcPct val="90000"/>
              </a:lnSpc>
              <a:spcBef>
                <a:spcPts val="0"/>
              </a:spcBef>
              <a:spcAft>
                <a:spcPts val="0"/>
              </a:spcAft>
              <a:buSzPts val="1800"/>
              <a:buChar char="•"/>
            </a:pPr>
            <a:r>
              <a:rPr lang="en" sz="1800"/>
              <a:t>“I felt sick after getting a flu shot” vs. statistics showing severe adverse effects are rare</a:t>
            </a:r>
            <a:endParaRPr sz="1800"/>
          </a:p>
          <a:p>
            <a:pPr indent="0" lvl="0" marL="457200" rtl="0" algn="l">
              <a:lnSpc>
                <a:spcPct val="90000"/>
              </a:lnSpc>
              <a:spcBef>
                <a:spcPts val="0"/>
              </a:spcBef>
              <a:spcAft>
                <a:spcPts val="0"/>
              </a:spcAft>
              <a:buNone/>
            </a:pPr>
            <a:r>
              <a:t/>
            </a:r>
            <a:endParaRPr sz="2300"/>
          </a:p>
        </p:txBody>
      </p:sp>
      <p:sp>
        <p:nvSpPr>
          <p:cNvPr id="233" name="Google Shape;233;p30"/>
          <p:cNvSpPr txBox="1"/>
          <p:nvPr/>
        </p:nvSpPr>
        <p:spPr>
          <a:xfrm>
            <a:off x="0" y="4816500"/>
            <a:ext cx="9144000" cy="47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22222"/>
                </a:solidFill>
              </a:rPr>
              <a:t>Hertwig R, Frey R. The challenge of the description-experience gap to the communication of risks. The SAGE handbook of risk communication. 2015:24-40.</a:t>
            </a:r>
            <a:endParaRPr sz="1000">
              <a:solidFill>
                <a:srgbClr val="22222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1"/>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Risk as feelings</a:t>
            </a:r>
            <a:endParaRPr/>
          </a:p>
        </p:txBody>
      </p:sp>
      <p:sp>
        <p:nvSpPr>
          <p:cNvPr id="239" name="Google Shape;239;p31"/>
          <p:cNvSpPr txBox="1"/>
          <p:nvPr>
            <p:ph idx="1" type="body"/>
          </p:nvPr>
        </p:nvSpPr>
        <p:spPr>
          <a:xfrm>
            <a:off x="371475" y="1280398"/>
            <a:ext cx="7886700" cy="2582700"/>
          </a:xfrm>
          <a:prstGeom prst="rect">
            <a:avLst/>
          </a:prstGeom>
          <a:noFill/>
          <a:ln>
            <a:noFill/>
          </a:ln>
        </p:spPr>
        <p:txBody>
          <a:bodyPr anchorCtr="0" anchor="t" bIns="34275" lIns="68575" spcFirstLastPara="1" rIns="68575" wrap="square" tIns="34275">
            <a:noAutofit/>
          </a:bodyPr>
          <a:lstStyle/>
          <a:p>
            <a:pPr indent="-38100" lvl="0" marL="177800" rtl="0" algn="ctr">
              <a:lnSpc>
                <a:spcPct val="90000"/>
              </a:lnSpc>
              <a:spcBef>
                <a:spcPts val="0"/>
              </a:spcBef>
              <a:spcAft>
                <a:spcPts val="0"/>
              </a:spcAft>
              <a:buClr>
                <a:schemeClr val="dk1"/>
              </a:buClr>
              <a:buSzPts val="2100"/>
              <a:buNone/>
            </a:pPr>
            <a:r>
              <a:rPr lang="en" sz="4300">
                <a:latin typeface="Arial"/>
                <a:ea typeface="Arial"/>
                <a:cs typeface="Arial"/>
                <a:sym typeface="Arial"/>
              </a:rPr>
              <a:t>Feelings play an important role and can serve as information in our risk assessments</a:t>
            </a:r>
            <a:endParaRPr sz="400"/>
          </a:p>
        </p:txBody>
      </p:sp>
      <p:sp>
        <p:nvSpPr>
          <p:cNvPr id="240" name="Google Shape;240;p31"/>
          <p:cNvSpPr txBox="1"/>
          <p:nvPr/>
        </p:nvSpPr>
        <p:spPr>
          <a:xfrm>
            <a:off x="0" y="4845525"/>
            <a:ext cx="9144000" cy="29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dk1"/>
                </a:solidFill>
                <a:latin typeface="Calibri"/>
                <a:ea typeface="Calibri"/>
                <a:cs typeface="Calibri"/>
                <a:sym typeface="Calibri"/>
              </a:rPr>
              <a:t>Slovic, P., Peters, E., Finucane, M. L., &amp; MacGregor, D. G. (2005). Negative affect, risk, and decision making. Health Psychology, 24, 35–40.</a:t>
            </a:r>
            <a:endParaRPr sz="1200">
              <a:solidFill>
                <a:schemeClr val="dk1"/>
              </a:solidFill>
              <a:latin typeface="Calibri"/>
              <a:ea typeface="Calibri"/>
              <a:cs typeface="Calibri"/>
              <a:sym typeface="Calibri"/>
            </a:endParaRPr>
          </a:p>
        </p:txBody>
      </p:sp>
      <p:pic>
        <p:nvPicPr>
          <p:cNvPr id="241" name="Google Shape;241;p31"/>
          <p:cNvPicPr preferRelativeResize="0"/>
          <p:nvPr/>
        </p:nvPicPr>
        <p:blipFill>
          <a:blip r:embed="rId3">
            <a:alphaModFix/>
          </a:blip>
          <a:stretch>
            <a:fillRect/>
          </a:stretch>
        </p:blipFill>
        <p:spPr>
          <a:xfrm>
            <a:off x="1586750" y="3320775"/>
            <a:ext cx="5818101" cy="1524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2"/>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Risk as feelings</a:t>
            </a:r>
            <a:endParaRPr/>
          </a:p>
        </p:txBody>
      </p:sp>
      <p:sp>
        <p:nvSpPr>
          <p:cNvPr id="247" name="Google Shape;247;p32"/>
          <p:cNvSpPr txBox="1"/>
          <p:nvPr>
            <p:ph idx="1" type="body"/>
          </p:nvPr>
        </p:nvSpPr>
        <p:spPr>
          <a:xfrm>
            <a:off x="371475" y="1280400"/>
            <a:ext cx="5458800" cy="35391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rPr lang="en"/>
              <a:t>Participants asked to rate risk to a scenario in which a child is left alone for different reasons.</a:t>
            </a:r>
            <a:endParaRPr/>
          </a:p>
          <a:p>
            <a:pPr indent="-38100" lvl="0" marL="177800" rtl="0" algn="l">
              <a:lnSpc>
                <a:spcPct val="90000"/>
              </a:lnSpc>
              <a:spcBef>
                <a:spcPts val="0"/>
              </a:spcBef>
              <a:spcAft>
                <a:spcPts val="0"/>
              </a:spcAft>
              <a:buClr>
                <a:schemeClr val="dk1"/>
              </a:buClr>
              <a:buSzPts val="2100"/>
              <a:buNone/>
            </a:pPr>
            <a:r>
              <a:t/>
            </a:r>
            <a:endParaRPr/>
          </a:p>
          <a:p>
            <a:pPr indent="-38100" lvl="0" marL="177800" rtl="0" algn="l">
              <a:lnSpc>
                <a:spcPct val="90000"/>
              </a:lnSpc>
              <a:spcBef>
                <a:spcPts val="0"/>
              </a:spcBef>
              <a:spcAft>
                <a:spcPts val="0"/>
              </a:spcAft>
              <a:buClr>
                <a:schemeClr val="dk1"/>
              </a:buClr>
              <a:buSzPts val="2100"/>
              <a:buNone/>
            </a:pPr>
            <a:r>
              <a:rPr lang="en"/>
              <a:t>Reasons viewed as morally wrong were rated as more risky - even though the actual risk to the child was exactly the same!</a:t>
            </a:r>
            <a:endParaRPr/>
          </a:p>
        </p:txBody>
      </p:sp>
      <p:pic>
        <p:nvPicPr>
          <p:cNvPr id="248" name="Google Shape;248;p32"/>
          <p:cNvPicPr preferRelativeResize="0"/>
          <p:nvPr/>
        </p:nvPicPr>
        <p:blipFill rotWithShape="1">
          <a:blip r:embed="rId3">
            <a:alphaModFix/>
          </a:blip>
          <a:srcRect b="0" l="0" r="51886" t="0"/>
          <a:stretch/>
        </p:blipFill>
        <p:spPr>
          <a:xfrm>
            <a:off x="6409669" y="1165150"/>
            <a:ext cx="2607650" cy="3771900"/>
          </a:xfrm>
          <a:prstGeom prst="rect">
            <a:avLst/>
          </a:prstGeom>
          <a:noFill/>
          <a:ln>
            <a:noFill/>
          </a:ln>
        </p:spPr>
      </p:pic>
      <p:sp>
        <p:nvSpPr>
          <p:cNvPr id="249" name="Google Shape;249;p32"/>
          <p:cNvSpPr txBox="1"/>
          <p:nvPr/>
        </p:nvSpPr>
        <p:spPr>
          <a:xfrm>
            <a:off x="0" y="4819500"/>
            <a:ext cx="9144000" cy="32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00">
                <a:solidFill>
                  <a:schemeClr val="dk1"/>
                </a:solidFill>
              </a:rPr>
              <a:t>Thomas, A., Stanford, P., &amp; Sarnecka, B. (2016). No Child Left Alone: Moral Judgments about Parents Affect Estimates of Risk to Children. </a:t>
            </a:r>
            <a:r>
              <a:rPr i="1" lang="en" sz="900">
                <a:solidFill>
                  <a:schemeClr val="dk1"/>
                </a:solidFill>
              </a:rPr>
              <a:t>Collabra</a:t>
            </a:r>
            <a:r>
              <a:rPr lang="en" sz="900">
                <a:solidFill>
                  <a:schemeClr val="dk1"/>
                </a:solidFill>
              </a:rPr>
              <a:t>, </a:t>
            </a:r>
            <a:r>
              <a:rPr i="1" lang="en" sz="900">
                <a:solidFill>
                  <a:schemeClr val="dk1"/>
                </a:solidFill>
              </a:rPr>
              <a:t>2</a:t>
            </a:r>
            <a:r>
              <a:rPr lang="en" sz="900">
                <a:solidFill>
                  <a:schemeClr val="dk1"/>
                </a:solidFill>
              </a:rPr>
              <a:t>(1).</a:t>
            </a:r>
            <a:endParaRPr sz="9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3"/>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Risk as feelings</a:t>
            </a:r>
            <a:endParaRPr/>
          </a:p>
        </p:txBody>
      </p:sp>
      <p:sp>
        <p:nvSpPr>
          <p:cNvPr id="255" name="Google Shape;255;p33"/>
          <p:cNvSpPr txBox="1"/>
          <p:nvPr/>
        </p:nvSpPr>
        <p:spPr>
          <a:xfrm>
            <a:off x="30900" y="4469700"/>
            <a:ext cx="9082200" cy="67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22222"/>
                </a:solidFill>
              </a:rPr>
              <a:t>Dickert S, Västfjäll D, Mauro R, Slovic P. The feeling of risk: Implications for risk perception and communication. The SAGE handbook of risk communication. 2015:41-54.; </a:t>
            </a:r>
            <a:r>
              <a:rPr lang="en" sz="1000">
                <a:solidFill>
                  <a:srgbClr val="333333"/>
                </a:solidFill>
              </a:rPr>
              <a:t>Finucane, M. L., Alhakami, A., Slovic, P., &amp; Johnson, S. M. (2000). The affect heuristic in judgments of risks and benefits. </a:t>
            </a:r>
            <a:r>
              <a:rPr i="1" lang="en" sz="1000">
                <a:solidFill>
                  <a:srgbClr val="333333"/>
                </a:solidFill>
              </a:rPr>
              <a:t>Journal of Behavioral Decision Making</a:t>
            </a:r>
            <a:r>
              <a:rPr lang="en" sz="1000">
                <a:solidFill>
                  <a:srgbClr val="333333"/>
                </a:solidFill>
              </a:rPr>
              <a:t>, </a:t>
            </a:r>
            <a:r>
              <a:rPr b="1" lang="en" sz="1000">
                <a:solidFill>
                  <a:srgbClr val="333333"/>
                </a:solidFill>
              </a:rPr>
              <a:t>13</a:t>
            </a:r>
            <a:r>
              <a:rPr lang="en" sz="1000">
                <a:solidFill>
                  <a:srgbClr val="333333"/>
                </a:solidFill>
              </a:rPr>
              <a:t>, 1–17.</a:t>
            </a:r>
            <a:endParaRPr sz="1000">
              <a:solidFill>
                <a:srgbClr val="333333"/>
              </a:solidFill>
            </a:endParaRPr>
          </a:p>
          <a:p>
            <a:pPr indent="0" lvl="0" marL="0" rtl="0" algn="l">
              <a:lnSpc>
                <a:spcPct val="115000"/>
              </a:lnSpc>
              <a:spcBef>
                <a:spcPts val="0"/>
              </a:spcBef>
              <a:spcAft>
                <a:spcPts val="0"/>
              </a:spcAft>
              <a:buNone/>
            </a:pPr>
            <a:r>
              <a:t/>
            </a:r>
            <a:endParaRPr sz="1000">
              <a:solidFill>
                <a:srgbClr val="222222"/>
              </a:solidFill>
            </a:endParaRPr>
          </a:p>
        </p:txBody>
      </p:sp>
      <p:sp>
        <p:nvSpPr>
          <p:cNvPr id="256" name="Google Shape;256;p33"/>
          <p:cNvSpPr/>
          <p:nvPr/>
        </p:nvSpPr>
        <p:spPr>
          <a:xfrm>
            <a:off x="181550" y="2768250"/>
            <a:ext cx="8638200" cy="673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100"/>
              <a:t>When people feel </a:t>
            </a:r>
            <a:r>
              <a:rPr b="1" lang="en" sz="2100" u="sng"/>
              <a:t>bad</a:t>
            </a:r>
            <a:r>
              <a:rPr lang="en" sz="2100"/>
              <a:t> about something, it is perceived as </a:t>
            </a:r>
            <a:r>
              <a:rPr b="1" lang="en" sz="2100" u="sng"/>
              <a:t>more risky.</a:t>
            </a:r>
            <a:endParaRPr b="1" sz="2100" u="sng"/>
          </a:p>
        </p:txBody>
      </p:sp>
      <p:sp>
        <p:nvSpPr>
          <p:cNvPr id="257" name="Google Shape;257;p33"/>
          <p:cNvSpPr/>
          <p:nvPr/>
        </p:nvSpPr>
        <p:spPr>
          <a:xfrm>
            <a:off x="196675" y="1526250"/>
            <a:ext cx="8638200" cy="673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100"/>
              <a:t>When people feel </a:t>
            </a:r>
            <a:r>
              <a:rPr b="1" lang="en" sz="2100" u="sng"/>
              <a:t>good</a:t>
            </a:r>
            <a:r>
              <a:rPr lang="en" sz="2100"/>
              <a:t> about something, it is perceived as </a:t>
            </a:r>
            <a:r>
              <a:rPr b="1" lang="en" sz="2100" u="sng"/>
              <a:t>less risky.</a:t>
            </a:r>
            <a:endParaRPr b="1" sz="2100" u="sng"/>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4"/>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Conclusion</a:t>
            </a:r>
            <a:endParaRPr/>
          </a:p>
        </p:txBody>
      </p:sp>
      <p:sp>
        <p:nvSpPr>
          <p:cNvPr id="263" name="Google Shape;263;p34"/>
          <p:cNvSpPr txBox="1"/>
          <p:nvPr>
            <p:ph idx="1" type="body"/>
          </p:nvPr>
        </p:nvSpPr>
        <p:spPr>
          <a:xfrm>
            <a:off x="371475" y="1280398"/>
            <a:ext cx="7886700" cy="25827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rPr lang="en"/>
              <a:t>→ Consistency with other beliefs, attitudes, behaviors, values, identities</a:t>
            </a:r>
            <a:endParaRPr/>
          </a:p>
          <a:p>
            <a:pPr indent="-38100" lvl="0" marL="177800" rtl="0" algn="l">
              <a:lnSpc>
                <a:spcPct val="90000"/>
              </a:lnSpc>
              <a:spcBef>
                <a:spcPts val="0"/>
              </a:spcBef>
              <a:spcAft>
                <a:spcPts val="0"/>
              </a:spcAft>
              <a:buClr>
                <a:schemeClr val="dk1"/>
              </a:buClr>
              <a:buSzPts val="2100"/>
              <a:buNone/>
            </a:pPr>
            <a:r>
              <a:t/>
            </a:r>
            <a:endParaRPr/>
          </a:p>
          <a:p>
            <a:pPr indent="-38100" lvl="0" marL="177800" rtl="0" algn="l">
              <a:lnSpc>
                <a:spcPct val="90000"/>
              </a:lnSpc>
              <a:spcBef>
                <a:spcPts val="0"/>
              </a:spcBef>
              <a:spcAft>
                <a:spcPts val="0"/>
              </a:spcAft>
              <a:buClr>
                <a:schemeClr val="dk1"/>
              </a:buClr>
              <a:buSzPts val="2100"/>
              <a:buNone/>
            </a:pPr>
            <a:r>
              <a:rPr lang="en"/>
              <a:t>→ Attitude may connect one to others, express underlying values and ideologies</a:t>
            </a:r>
            <a:endParaRPr/>
          </a:p>
          <a:p>
            <a:pPr indent="-38100" lvl="0" marL="177800" rtl="0" algn="l">
              <a:lnSpc>
                <a:spcPct val="90000"/>
              </a:lnSpc>
              <a:spcBef>
                <a:spcPts val="0"/>
              </a:spcBef>
              <a:spcAft>
                <a:spcPts val="0"/>
              </a:spcAft>
              <a:buClr>
                <a:schemeClr val="dk1"/>
              </a:buClr>
              <a:buSzPts val="2100"/>
              <a:buNone/>
            </a:pPr>
            <a:r>
              <a:t/>
            </a:r>
            <a:endParaRPr/>
          </a:p>
          <a:p>
            <a:pPr indent="-38100" lvl="0" marL="177800" rtl="0" algn="l">
              <a:lnSpc>
                <a:spcPct val="90000"/>
              </a:lnSpc>
              <a:spcBef>
                <a:spcPts val="0"/>
              </a:spcBef>
              <a:spcAft>
                <a:spcPts val="0"/>
              </a:spcAft>
              <a:buClr>
                <a:schemeClr val="dk1"/>
              </a:buClr>
              <a:buSzPts val="2100"/>
              <a:buNone/>
            </a:pPr>
            <a:r>
              <a:rPr lang="en"/>
              <a:t>→ Risk of vaccines and/or vaccine-preventable diseases may be inaccurately assessed</a:t>
            </a:r>
            <a:endParaRPr/>
          </a:p>
        </p:txBody>
      </p:sp>
      <p:sp>
        <p:nvSpPr>
          <p:cNvPr id="264" name="Google Shape;264;p34"/>
          <p:cNvSpPr txBox="1"/>
          <p:nvPr/>
        </p:nvSpPr>
        <p:spPr>
          <a:xfrm>
            <a:off x="30900" y="4469700"/>
            <a:ext cx="9082200" cy="67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22222"/>
                </a:solidFill>
              </a:rPr>
              <a:t>Dickert S, Västfjäll D, Mauro R, Slovic P. The feeling of risk: Implications for risk perception and communication. The SAGE handbook of risk communication. 2015:41-54.; </a:t>
            </a:r>
            <a:r>
              <a:rPr lang="en" sz="1000">
                <a:solidFill>
                  <a:srgbClr val="333333"/>
                </a:solidFill>
              </a:rPr>
              <a:t>Finucane, M. L., Alhakami, A., Slovic, P., &amp; Johnson, S. M. (2000). The affect heuristic in judgments of risks and benefits. </a:t>
            </a:r>
            <a:r>
              <a:rPr i="1" lang="en" sz="1000">
                <a:solidFill>
                  <a:srgbClr val="333333"/>
                </a:solidFill>
              </a:rPr>
              <a:t>Journal of Behavioral Decision Making</a:t>
            </a:r>
            <a:r>
              <a:rPr lang="en" sz="1000">
                <a:solidFill>
                  <a:srgbClr val="333333"/>
                </a:solidFill>
              </a:rPr>
              <a:t>, </a:t>
            </a:r>
            <a:r>
              <a:rPr b="1" lang="en" sz="1000">
                <a:solidFill>
                  <a:srgbClr val="333333"/>
                </a:solidFill>
              </a:rPr>
              <a:t>13</a:t>
            </a:r>
            <a:r>
              <a:rPr lang="en" sz="1000">
                <a:solidFill>
                  <a:srgbClr val="333333"/>
                </a:solidFill>
              </a:rPr>
              <a:t>, 1–17.</a:t>
            </a:r>
            <a:endParaRPr sz="1000">
              <a:solidFill>
                <a:srgbClr val="333333"/>
              </a:solidFill>
            </a:endParaRPr>
          </a:p>
          <a:p>
            <a:pPr indent="0" lvl="0" marL="0" rtl="0" algn="l">
              <a:lnSpc>
                <a:spcPct val="115000"/>
              </a:lnSpc>
              <a:spcBef>
                <a:spcPts val="0"/>
              </a:spcBef>
              <a:spcAft>
                <a:spcPts val="0"/>
              </a:spcAft>
              <a:buNone/>
            </a:pPr>
            <a:r>
              <a:t/>
            </a:r>
            <a:endParaRPr sz="1000">
              <a:solidFill>
                <a:srgbClr val="22222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2"/>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Tools for Understanding Vaccine Hesitancy</a:t>
            </a:r>
            <a:endParaRPr/>
          </a:p>
        </p:txBody>
      </p:sp>
      <p:sp>
        <p:nvSpPr>
          <p:cNvPr id="83" name="Google Shape;83;p22"/>
          <p:cNvSpPr txBox="1"/>
          <p:nvPr>
            <p:ph idx="1" type="body"/>
          </p:nvPr>
        </p:nvSpPr>
        <p:spPr>
          <a:xfrm>
            <a:off x="371475" y="1280398"/>
            <a:ext cx="7886700" cy="25827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rPr lang="en"/>
              <a:t>Cognitive Dissonance Theory</a:t>
            </a:r>
            <a:endParaRPr/>
          </a:p>
          <a:p>
            <a:pPr indent="-38100" lvl="0" marL="635000" rtl="0" algn="l">
              <a:lnSpc>
                <a:spcPct val="90000"/>
              </a:lnSpc>
              <a:spcBef>
                <a:spcPts val="0"/>
              </a:spcBef>
              <a:spcAft>
                <a:spcPts val="0"/>
              </a:spcAft>
              <a:buClr>
                <a:schemeClr val="dk1"/>
              </a:buClr>
              <a:buSzPts val="2100"/>
              <a:buNone/>
            </a:pPr>
            <a:r>
              <a:rPr i="1" lang="en"/>
              <a:t>→ Key term - Cognitive dissonance: Experience of holding inconsistent thoughts, attitudes, values, etc., often prompting psychological discomfort</a:t>
            </a:r>
            <a:endParaRPr i="1"/>
          </a:p>
          <a:p>
            <a:pPr indent="-38100" lvl="0" marL="177800" rtl="0" algn="l">
              <a:lnSpc>
                <a:spcPct val="90000"/>
              </a:lnSpc>
              <a:spcBef>
                <a:spcPts val="0"/>
              </a:spcBef>
              <a:spcAft>
                <a:spcPts val="0"/>
              </a:spcAft>
              <a:buClr>
                <a:schemeClr val="dk1"/>
              </a:buClr>
              <a:buSzPts val="2100"/>
              <a:buNone/>
            </a:pPr>
            <a:r>
              <a:t/>
            </a:r>
            <a:endParaRPr/>
          </a:p>
          <a:p>
            <a:pPr indent="0" lvl="0" marL="139700" rtl="0" algn="l">
              <a:lnSpc>
                <a:spcPct val="90000"/>
              </a:lnSpc>
              <a:spcBef>
                <a:spcPts val="0"/>
              </a:spcBef>
              <a:spcAft>
                <a:spcPts val="0"/>
              </a:spcAft>
              <a:buClr>
                <a:schemeClr val="dk1"/>
              </a:buClr>
              <a:buSzPts val="2100"/>
              <a:buNone/>
            </a:pPr>
            <a:r>
              <a:rPr lang="en"/>
              <a:t>Functional Attitude Theory</a:t>
            </a:r>
            <a:endParaRPr/>
          </a:p>
          <a:p>
            <a:pPr indent="-38100" lvl="0" marL="635000" rtl="0" algn="l">
              <a:spcBef>
                <a:spcPts val="0"/>
              </a:spcBef>
              <a:spcAft>
                <a:spcPts val="0"/>
              </a:spcAft>
              <a:buClr>
                <a:schemeClr val="dk1"/>
              </a:buClr>
              <a:buSzPts val="2100"/>
              <a:buNone/>
            </a:pPr>
            <a:r>
              <a:rPr i="1" lang="en"/>
              <a:t>→ Key term - Attitude: Positive or negative evaluation of an object, person, idea, etc.</a:t>
            </a:r>
            <a:endParaRPr i="1"/>
          </a:p>
          <a:p>
            <a:pPr indent="0" lvl="0" marL="139700" rtl="0" algn="l">
              <a:lnSpc>
                <a:spcPct val="90000"/>
              </a:lnSpc>
              <a:spcBef>
                <a:spcPts val="0"/>
              </a:spcBef>
              <a:spcAft>
                <a:spcPts val="0"/>
              </a:spcAft>
              <a:buClr>
                <a:schemeClr val="dk1"/>
              </a:buClr>
              <a:buSzPts val="2100"/>
              <a:buNone/>
            </a:pPr>
            <a:r>
              <a:t/>
            </a:r>
            <a:endParaRPr/>
          </a:p>
          <a:p>
            <a:pPr indent="-38100" lvl="0" marL="177800" rtl="0" algn="l">
              <a:spcBef>
                <a:spcPts val="0"/>
              </a:spcBef>
              <a:spcAft>
                <a:spcPts val="0"/>
              </a:spcAft>
              <a:buClr>
                <a:schemeClr val="dk1"/>
              </a:buClr>
              <a:buSzPts val="2100"/>
              <a:buNone/>
            </a:pPr>
            <a:r>
              <a:rPr lang="en"/>
              <a:t>Risk as analysis vs. Risk as feelings</a:t>
            </a:r>
            <a:endParaRPr/>
          </a:p>
          <a:p>
            <a:pPr indent="-38100" lvl="0" marL="635000" rtl="0" algn="l">
              <a:spcBef>
                <a:spcPts val="0"/>
              </a:spcBef>
              <a:spcAft>
                <a:spcPts val="0"/>
              </a:spcAft>
              <a:buClr>
                <a:schemeClr val="dk1"/>
              </a:buClr>
              <a:buSzPts val="2100"/>
              <a:buNone/>
            </a:pPr>
            <a:r>
              <a:rPr i="1" lang="en"/>
              <a:t>→ Key term - Risk: Probability of a negative event occurring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3"/>
          <p:cNvSpPr txBox="1"/>
          <p:nvPr>
            <p:ph type="title"/>
          </p:nvPr>
        </p:nvSpPr>
        <p:spPr>
          <a:xfrm>
            <a:off x="371475" y="85250"/>
            <a:ext cx="8376000" cy="1085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Cognitive Dissonance Theory</a:t>
            </a:r>
            <a:endParaRPr/>
          </a:p>
        </p:txBody>
      </p:sp>
      <p:sp>
        <p:nvSpPr>
          <p:cNvPr id="89" name="Google Shape;89;p23"/>
          <p:cNvSpPr txBox="1"/>
          <p:nvPr>
            <p:ph idx="1" type="body"/>
          </p:nvPr>
        </p:nvSpPr>
        <p:spPr>
          <a:xfrm>
            <a:off x="1164850" y="4591250"/>
            <a:ext cx="7352100" cy="423600"/>
          </a:xfrm>
          <a:prstGeom prst="rect">
            <a:avLst/>
          </a:pr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38100" lvl="0" marL="177800" rtl="0" algn="ctr">
              <a:lnSpc>
                <a:spcPct val="90000"/>
              </a:lnSpc>
              <a:spcBef>
                <a:spcPts val="0"/>
              </a:spcBef>
              <a:spcAft>
                <a:spcPts val="0"/>
              </a:spcAft>
              <a:buClr>
                <a:schemeClr val="dk1"/>
              </a:buClr>
              <a:buSzPts val="2100"/>
              <a:buNone/>
            </a:pPr>
            <a:r>
              <a:rPr lang="en"/>
              <a:t>Humans have an innate desire for consistency and balance.</a:t>
            </a:r>
            <a:endParaRPr/>
          </a:p>
          <a:p>
            <a:pPr indent="-38100" lvl="0" marL="177800" rtl="0" algn="ctr">
              <a:lnSpc>
                <a:spcPct val="90000"/>
              </a:lnSpc>
              <a:spcBef>
                <a:spcPts val="0"/>
              </a:spcBef>
              <a:spcAft>
                <a:spcPts val="0"/>
              </a:spcAft>
              <a:buClr>
                <a:schemeClr val="dk1"/>
              </a:buClr>
              <a:buSzPts val="2100"/>
              <a:buNone/>
            </a:pPr>
            <a:r>
              <a:t/>
            </a:r>
            <a:endParaRPr/>
          </a:p>
          <a:p>
            <a:pPr indent="0" lvl="0" marL="139700" rtl="0" algn="ctr">
              <a:lnSpc>
                <a:spcPct val="90000"/>
              </a:lnSpc>
              <a:spcBef>
                <a:spcPts val="0"/>
              </a:spcBef>
              <a:spcAft>
                <a:spcPts val="0"/>
              </a:spcAft>
              <a:buClr>
                <a:schemeClr val="dk1"/>
              </a:buClr>
              <a:buSzPts val="2100"/>
              <a:buNone/>
            </a:pPr>
            <a:r>
              <a:t/>
            </a:r>
            <a:endParaRPr/>
          </a:p>
        </p:txBody>
      </p:sp>
      <p:grpSp>
        <p:nvGrpSpPr>
          <p:cNvPr id="90" name="Google Shape;90;p23"/>
          <p:cNvGrpSpPr/>
          <p:nvPr/>
        </p:nvGrpSpPr>
        <p:grpSpPr>
          <a:xfrm>
            <a:off x="5002318" y="885742"/>
            <a:ext cx="4057784" cy="816052"/>
            <a:chOff x="4530625" y="1206568"/>
            <a:chExt cx="3820529" cy="747300"/>
          </a:xfrm>
        </p:grpSpPr>
        <p:cxnSp>
          <p:nvCxnSpPr>
            <p:cNvPr id="91" name="Google Shape;91;p23"/>
            <p:cNvCxnSpPr/>
            <p:nvPr/>
          </p:nvCxnSpPr>
          <p:spPr>
            <a:xfrm>
              <a:off x="4530625" y="1582195"/>
              <a:ext cx="1652700" cy="0"/>
            </a:xfrm>
            <a:prstGeom prst="straightConnector1">
              <a:avLst/>
            </a:prstGeom>
            <a:noFill/>
            <a:ln cap="flat" cmpd="sng" w="9525">
              <a:solidFill>
                <a:srgbClr val="BDBDBD"/>
              </a:solidFill>
              <a:prstDash val="solid"/>
              <a:round/>
              <a:headEnd len="sm" w="sm" type="none"/>
              <a:tailEnd len="sm" w="sm" type="none"/>
            </a:ln>
          </p:spPr>
        </p:cxnSp>
        <p:sp>
          <p:nvSpPr>
            <p:cNvPr id="92" name="Google Shape;92;p23"/>
            <p:cNvSpPr/>
            <p:nvPr/>
          </p:nvSpPr>
          <p:spPr>
            <a:xfrm>
              <a:off x="6014671" y="1481782"/>
              <a:ext cx="198600" cy="198300"/>
            </a:xfrm>
            <a:prstGeom prst="ellipse">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3"/>
            <p:cNvSpPr txBox="1"/>
            <p:nvPr/>
          </p:nvSpPr>
          <p:spPr>
            <a:xfrm>
              <a:off x="5990215" y="1423765"/>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800">
                  <a:solidFill>
                    <a:srgbClr val="FFFFFF"/>
                  </a:solidFill>
                  <a:latin typeface="Roboto"/>
                  <a:ea typeface="Roboto"/>
                  <a:cs typeface="Roboto"/>
                  <a:sym typeface="Roboto"/>
                </a:rPr>
                <a:t>1</a:t>
              </a:r>
              <a:endParaRPr>
                <a:solidFill>
                  <a:srgbClr val="FFFFFF"/>
                </a:solidFill>
              </a:endParaRPr>
            </a:p>
          </p:txBody>
        </p:sp>
        <p:sp>
          <p:nvSpPr>
            <p:cNvPr id="94" name="Google Shape;94;p23"/>
            <p:cNvSpPr txBox="1"/>
            <p:nvPr/>
          </p:nvSpPr>
          <p:spPr>
            <a:xfrm>
              <a:off x="6223854" y="1206568"/>
              <a:ext cx="2127300" cy="747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Beliefs</a:t>
              </a:r>
              <a:endParaRPr b="1" sz="1200">
                <a:latin typeface="Roboto"/>
                <a:ea typeface="Roboto"/>
                <a:cs typeface="Roboto"/>
                <a:sym typeface="Roboto"/>
              </a:endParaRPr>
            </a:p>
            <a:p>
              <a:pPr indent="0" lvl="0" marL="0" rtl="0" algn="l">
                <a:lnSpc>
                  <a:spcPct val="115000"/>
                </a:lnSpc>
                <a:spcBef>
                  <a:spcPts val="0"/>
                </a:spcBef>
                <a:spcAft>
                  <a:spcPts val="0"/>
                </a:spcAft>
                <a:buNone/>
              </a:pPr>
              <a:r>
                <a:rPr lang="en" sz="800">
                  <a:latin typeface="Roboto"/>
                  <a:ea typeface="Roboto"/>
                  <a:cs typeface="Roboto"/>
                  <a:sym typeface="Roboto"/>
                </a:rPr>
                <a:t>Chemicals are bad.</a:t>
              </a:r>
              <a:endParaRPr b="1" sz="800">
                <a:latin typeface="Roboto"/>
                <a:ea typeface="Roboto"/>
                <a:cs typeface="Roboto"/>
                <a:sym typeface="Roboto"/>
              </a:endParaRPr>
            </a:p>
          </p:txBody>
        </p:sp>
      </p:grpSp>
      <p:grpSp>
        <p:nvGrpSpPr>
          <p:cNvPr id="95" name="Google Shape;95;p23"/>
          <p:cNvGrpSpPr/>
          <p:nvPr/>
        </p:nvGrpSpPr>
        <p:grpSpPr>
          <a:xfrm>
            <a:off x="5569294" y="1904367"/>
            <a:ext cx="3490809" cy="816052"/>
            <a:chOff x="5064450" y="2086419"/>
            <a:chExt cx="3286704" cy="747300"/>
          </a:xfrm>
        </p:grpSpPr>
        <p:cxnSp>
          <p:nvCxnSpPr>
            <p:cNvPr id="96" name="Google Shape;96;p23"/>
            <p:cNvCxnSpPr/>
            <p:nvPr/>
          </p:nvCxnSpPr>
          <p:spPr>
            <a:xfrm>
              <a:off x="5064450" y="2460069"/>
              <a:ext cx="1119000" cy="0"/>
            </a:xfrm>
            <a:prstGeom prst="straightConnector1">
              <a:avLst/>
            </a:prstGeom>
            <a:noFill/>
            <a:ln cap="flat" cmpd="sng" w="9525">
              <a:solidFill>
                <a:srgbClr val="BDBDBD"/>
              </a:solidFill>
              <a:prstDash val="solid"/>
              <a:round/>
              <a:headEnd len="sm" w="sm" type="none"/>
              <a:tailEnd len="sm" w="sm" type="none"/>
            </a:ln>
          </p:spPr>
        </p:cxnSp>
        <p:sp>
          <p:nvSpPr>
            <p:cNvPr id="97" name="Google Shape;97;p23"/>
            <p:cNvSpPr/>
            <p:nvPr/>
          </p:nvSpPr>
          <p:spPr>
            <a:xfrm>
              <a:off x="6014671" y="2353882"/>
              <a:ext cx="198600" cy="198300"/>
            </a:xfrm>
            <a:prstGeom prst="ellipse">
              <a:avLst/>
            </a:prstGeom>
            <a:solidFill>
              <a:srgbClr val="761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3"/>
            <p:cNvSpPr txBox="1"/>
            <p:nvPr/>
          </p:nvSpPr>
          <p:spPr>
            <a:xfrm>
              <a:off x="5991690" y="2295028"/>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800">
                  <a:solidFill>
                    <a:srgbClr val="FFFFFF"/>
                  </a:solidFill>
                  <a:latin typeface="Roboto"/>
                  <a:ea typeface="Roboto"/>
                  <a:cs typeface="Roboto"/>
                  <a:sym typeface="Roboto"/>
                </a:rPr>
                <a:t>3</a:t>
              </a:r>
              <a:endParaRPr>
                <a:solidFill>
                  <a:srgbClr val="FFFFFF"/>
                </a:solidFill>
              </a:endParaRPr>
            </a:p>
          </p:txBody>
        </p:sp>
        <p:sp>
          <p:nvSpPr>
            <p:cNvPr id="99" name="Google Shape;99;p23"/>
            <p:cNvSpPr txBox="1"/>
            <p:nvPr/>
          </p:nvSpPr>
          <p:spPr>
            <a:xfrm>
              <a:off x="6223854" y="2086419"/>
              <a:ext cx="2127300" cy="747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Behaviors </a:t>
              </a:r>
              <a:r>
                <a:rPr lang="en" sz="800">
                  <a:latin typeface="Roboto"/>
                  <a:ea typeface="Roboto"/>
                  <a:cs typeface="Roboto"/>
                  <a:sym typeface="Roboto"/>
                </a:rPr>
                <a:t>Using alternative medicine;.Avoiding Western medicine.</a:t>
              </a:r>
              <a:endParaRPr b="1" sz="800">
                <a:latin typeface="Roboto"/>
                <a:ea typeface="Roboto"/>
                <a:cs typeface="Roboto"/>
                <a:sym typeface="Roboto"/>
              </a:endParaRPr>
            </a:p>
          </p:txBody>
        </p:sp>
      </p:grpSp>
      <p:grpSp>
        <p:nvGrpSpPr>
          <p:cNvPr id="100" name="Google Shape;100;p23"/>
          <p:cNvGrpSpPr/>
          <p:nvPr/>
        </p:nvGrpSpPr>
        <p:grpSpPr>
          <a:xfrm>
            <a:off x="6110647" y="3083114"/>
            <a:ext cx="2949456" cy="816052"/>
            <a:chOff x="5574150" y="3083456"/>
            <a:chExt cx="2777004" cy="747300"/>
          </a:xfrm>
        </p:grpSpPr>
        <p:cxnSp>
          <p:nvCxnSpPr>
            <p:cNvPr id="101" name="Google Shape;101;p23"/>
            <p:cNvCxnSpPr/>
            <p:nvPr/>
          </p:nvCxnSpPr>
          <p:spPr>
            <a:xfrm>
              <a:off x="5574150" y="3449448"/>
              <a:ext cx="609300" cy="0"/>
            </a:xfrm>
            <a:prstGeom prst="straightConnector1">
              <a:avLst/>
            </a:prstGeom>
            <a:noFill/>
            <a:ln cap="flat" cmpd="sng" w="9525">
              <a:solidFill>
                <a:srgbClr val="BDBDBD"/>
              </a:solidFill>
              <a:prstDash val="solid"/>
              <a:round/>
              <a:headEnd len="sm" w="sm" type="none"/>
              <a:tailEnd len="sm" w="sm" type="none"/>
            </a:ln>
          </p:spPr>
        </p:cxnSp>
        <p:sp>
          <p:nvSpPr>
            <p:cNvPr id="102" name="Google Shape;102;p23"/>
            <p:cNvSpPr/>
            <p:nvPr/>
          </p:nvSpPr>
          <p:spPr>
            <a:xfrm>
              <a:off x="6014671" y="3349032"/>
              <a:ext cx="198600" cy="198300"/>
            </a:xfrm>
            <a:prstGeom prst="ellipse">
              <a:avLst/>
            </a:prstGeom>
            <a:solidFill>
              <a:srgbClr val="922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3"/>
            <p:cNvSpPr txBox="1"/>
            <p:nvPr/>
          </p:nvSpPr>
          <p:spPr>
            <a:xfrm>
              <a:off x="5991690" y="3291115"/>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800">
                  <a:solidFill>
                    <a:srgbClr val="FFFFFF"/>
                  </a:solidFill>
                  <a:latin typeface="Roboto"/>
                  <a:ea typeface="Roboto"/>
                  <a:cs typeface="Roboto"/>
                  <a:sym typeface="Roboto"/>
                </a:rPr>
                <a:t>5</a:t>
              </a:r>
              <a:endParaRPr>
                <a:solidFill>
                  <a:srgbClr val="FFFFFF"/>
                </a:solidFill>
              </a:endParaRPr>
            </a:p>
          </p:txBody>
        </p:sp>
        <p:sp>
          <p:nvSpPr>
            <p:cNvPr id="104" name="Google Shape;104;p23"/>
            <p:cNvSpPr txBox="1"/>
            <p:nvPr/>
          </p:nvSpPr>
          <p:spPr>
            <a:xfrm>
              <a:off x="6223854" y="3083456"/>
              <a:ext cx="2127300" cy="747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Identity</a:t>
              </a:r>
              <a:endParaRPr b="1" sz="1200">
                <a:latin typeface="Roboto"/>
                <a:ea typeface="Roboto"/>
                <a:cs typeface="Roboto"/>
                <a:sym typeface="Roboto"/>
              </a:endParaRPr>
            </a:p>
            <a:p>
              <a:pPr indent="0" lvl="0" marL="0" rtl="0" algn="l">
                <a:lnSpc>
                  <a:spcPct val="115000"/>
                </a:lnSpc>
                <a:spcBef>
                  <a:spcPts val="0"/>
                </a:spcBef>
                <a:spcAft>
                  <a:spcPts val="1600"/>
                </a:spcAft>
                <a:buNone/>
              </a:pPr>
              <a:r>
                <a:rPr lang="en" sz="800">
                  <a:latin typeface="Roboto"/>
                  <a:ea typeface="Roboto"/>
                  <a:cs typeface="Roboto"/>
                  <a:sym typeface="Roboto"/>
                </a:rPr>
                <a:t>Sense of self as an individual who believes in alternative medicine.</a:t>
              </a:r>
              <a:endParaRPr b="1" sz="800">
                <a:latin typeface="Roboto"/>
                <a:ea typeface="Roboto"/>
                <a:cs typeface="Roboto"/>
                <a:sym typeface="Roboto"/>
              </a:endParaRPr>
            </a:p>
          </p:txBody>
        </p:sp>
      </p:grpSp>
      <p:grpSp>
        <p:nvGrpSpPr>
          <p:cNvPr id="105" name="Google Shape;105;p23"/>
          <p:cNvGrpSpPr/>
          <p:nvPr/>
        </p:nvGrpSpPr>
        <p:grpSpPr>
          <a:xfrm>
            <a:off x="618146" y="1432982"/>
            <a:ext cx="3684132" cy="816052"/>
            <a:chOff x="744101" y="1672393"/>
            <a:chExt cx="3468724" cy="747300"/>
          </a:xfrm>
        </p:grpSpPr>
        <p:cxnSp>
          <p:nvCxnSpPr>
            <p:cNvPr id="106" name="Google Shape;106;p23"/>
            <p:cNvCxnSpPr/>
            <p:nvPr/>
          </p:nvCxnSpPr>
          <p:spPr>
            <a:xfrm rot="10800000">
              <a:off x="2921325" y="2046050"/>
              <a:ext cx="1291500" cy="0"/>
            </a:xfrm>
            <a:prstGeom prst="straightConnector1">
              <a:avLst/>
            </a:prstGeom>
            <a:noFill/>
            <a:ln cap="flat" cmpd="sng" w="9525">
              <a:solidFill>
                <a:srgbClr val="BDBDBD"/>
              </a:solidFill>
              <a:prstDash val="solid"/>
              <a:round/>
              <a:headEnd len="sm" w="sm" type="none"/>
              <a:tailEnd len="sm" w="sm" type="none"/>
            </a:ln>
          </p:spPr>
        </p:cxnSp>
        <p:sp>
          <p:nvSpPr>
            <p:cNvPr id="107" name="Google Shape;107;p23"/>
            <p:cNvSpPr/>
            <p:nvPr/>
          </p:nvSpPr>
          <p:spPr>
            <a:xfrm>
              <a:off x="2874851" y="1943786"/>
              <a:ext cx="198600" cy="198300"/>
            </a:xfrm>
            <a:prstGeom prst="ellipse">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3"/>
            <p:cNvSpPr txBox="1"/>
            <p:nvPr/>
          </p:nvSpPr>
          <p:spPr>
            <a:xfrm>
              <a:off x="2849841" y="1884747"/>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800">
                  <a:solidFill>
                    <a:srgbClr val="FFFFFF"/>
                  </a:solidFill>
                  <a:latin typeface="Roboto"/>
                  <a:ea typeface="Roboto"/>
                  <a:cs typeface="Roboto"/>
                  <a:sym typeface="Roboto"/>
                </a:rPr>
                <a:t>2</a:t>
              </a:r>
              <a:endParaRPr>
                <a:solidFill>
                  <a:srgbClr val="FFFFFF"/>
                </a:solidFill>
              </a:endParaRPr>
            </a:p>
          </p:txBody>
        </p:sp>
        <p:sp>
          <p:nvSpPr>
            <p:cNvPr id="109" name="Google Shape;109;p23"/>
            <p:cNvSpPr txBox="1"/>
            <p:nvPr/>
          </p:nvSpPr>
          <p:spPr>
            <a:xfrm>
              <a:off x="744101" y="1672393"/>
              <a:ext cx="2127300" cy="7473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None/>
              </a:pPr>
              <a:r>
                <a:rPr b="1" lang="en" sz="1200">
                  <a:latin typeface="Roboto"/>
                  <a:ea typeface="Roboto"/>
                  <a:cs typeface="Roboto"/>
                  <a:sym typeface="Roboto"/>
                </a:rPr>
                <a:t>Attitudes</a:t>
              </a:r>
              <a:endParaRPr b="1" sz="1200">
                <a:latin typeface="Roboto"/>
                <a:ea typeface="Roboto"/>
                <a:cs typeface="Roboto"/>
                <a:sym typeface="Roboto"/>
              </a:endParaRPr>
            </a:p>
            <a:p>
              <a:pPr indent="0" lvl="0" marL="0" rtl="0" algn="r">
                <a:lnSpc>
                  <a:spcPct val="115000"/>
                </a:lnSpc>
                <a:spcBef>
                  <a:spcPts val="0"/>
                </a:spcBef>
                <a:spcAft>
                  <a:spcPts val="1600"/>
                </a:spcAft>
                <a:buNone/>
              </a:pPr>
              <a:r>
                <a:rPr lang="en" sz="800">
                  <a:latin typeface="Roboto"/>
                  <a:ea typeface="Roboto"/>
                  <a:cs typeface="Roboto"/>
                  <a:sym typeface="Roboto"/>
                </a:rPr>
                <a:t>Positive attitude toward alternative medicine; Negative attitude toward Western medicine..</a:t>
              </a:r>
              <a:endParaRPr b="1" sz="800">
                <a:latin typeface="Roboto"/>
                <a:ea typeface="Roboto"/>
                <a:cs typeface="Roboto"/>
                <a:sym typeface="Roboto"/>
              </a:endParaRPr>
            </a:p>
          </p:txBody>
        </p:sp>
      </p:grpSp>
      <p:grpSp>
        <p:nvGrpSpPr>
          <p:cNvPr id="110" name="Google Shape;110;p23"/>
          <p:cNvGrpSpPr/>
          <p:nvPr/>
        </p:nvGrpSpPr>
        <p:grpSpPr>
          <a:xfrm>
            <a:off x="618146" y="2434977"/>
            <a:ext cx="3209341" cy="816052"/>
            <a:chOff x="744101" y="2507609"/>
            <a:chExt cx="3021694" cy="747300"/>
          </a:xfrm>
        </p:grpSpPr>
        <p:cxnSp>
          <p:nvCxnSpPr>
            <p:cNvPr id="111" name="Google Shape;111;p23"/>
            <p:cNvCxnSpPr/>
            <p:nvPr/>
          </p:nvCxnSpPr>
          <p:spPr>
            <a:xfrm rot="10800000">
              <a:off x="2915895" y="2881250"/>
              <a:ext cx="849900" cy="0"/>
            </a:xfrm>
            <a:prstGeom prst="straightConnector1">
              <a:avLst/>
            </a:prstGeom>
            <a:noFill/>
            <a:ln cap="flat" cmpd="sng" w="9525">
              <a:solidFill>
                <a:srgbClr val="BDBDBD"/>
              </a:solidFill>
              <a:prstDash val="solid"/>
              <a:round/>
              <a:headEnd len="sm" w="sm" type="none"/>
              <a:tailEnd len="sm" w="sm" type="none"/>
            </a:ln>
          </p:spPr>
        </p:cxnSp>
        <p:sp>
          <p:nvSpPr>
            <p:cNvPr id="112" name="Google Shape;112;p23"/>
            <p:cNvSpPr/>
            <p:nvPr/>
          </p:nvSpPr>
          <p:spPr>
            <a:xfrm>
              <a:off x="2874851" y="2780836"/>
              <a:ext cx="198600" cy="198300"/>
            </a:xfrm>
            <a:prstGeom prst="ellipse">
              <a:avLst/>
            </a:pr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3"/>
            <p:cNvSpPr txBox="1"/>
            <p:nvPr/>
          </p:nvSpPr>
          <p:spPr>
            <a:xfrm>
              <a:off x="2849841" y="2724795"/>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800">
                  <a:solidFill>
                    <a:srgbClr val="FFFFFF"/>
                  </a:solidFill>
                  <a:latin typeface="Roboto"/>
                  <a:ea typeface="Roboto"/>
                  <a:cs typeface="Roboto"/>
                  <a:sym typeface="Roboto"/>
                </a:rPr>
                <a:t>4</a:t>
              </a:r>
              <a:endParaRPr>
                <a:solidFill>
                  <a:srgbClr val="FFFFFF"/>
                </a:solidFill>
              </a:endParaRPr>
            </a:p>
          </p:txBody>
        </p:sp>
        <p:sp>
          <p:nvSpPr>
            <p:cNvPr id="114" name="Google Shape;114;p23"/>
            <p:cNvSpPr txBox="1"/>
            <p:nvPr/>
          </p:nvSpPr>
          <p:spPr>
            <a:xfrm>
              <a:off x="744101" y="2507609"/>
              <a:ext cx="2127300" cy="7473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None/>
              </a:pPr>
              <a:r>
                <a:rPr b="1" lang="en" sz="1200">
                  <a:latin typeface="Roboto"/>
                  <a:ea typeface="Roboto"/>
                  <a:cs typeface="Roboto"/>
                  <a:sym typeface="Roboto"/>
                </a:rPr>
                <a:t>Values</a:t>
              </a:r>
              <a:endParaRPr b="1" sz="1200">
                <a:latin typeface="Roboto"/>
                <a:ea typeface="Roboto"/>
                <a:cs typeface="Roboto"/>
                <a:sym typeface="Roboto"/>
              </a:endParaRPr>
            </a:p>
            <a:p>
              <a:pPr indent="0" lvl="0" marL="0" rtl="0" algn="r">
                <a:lnSpc>
                  <a:spcPct val="115000"/>
                </a:lnSpc>
                <a:spcBef>
                  <a:spcPts val="0"/>
                </a:spcBef>
                <a:spcAft>
                  <a:spcPts val="1600"/>
                </a:spcAft>
                <a:buNone/>
              </a:pPr>
              <a:r>
                <a:rPr lang="en" sz="800">
                  <a:latin typeface="Roboto"/>
                  <a:ea typeface="Roboto"/>
                  <a:cs typeface="Roboto"/>
                  <a:sym typeface="Roboto"/>
                </a:rPr>
                <a:t>Nature, respect for the Earth, purity</a:t>
              </a:r>
              <a:endParaRPr b="1" sz="800">
                <a:latin typeface="Roboto"/>
                <a:ea typeface="Roboto"/>
                <a:cs typeface="Roboto"/>
                <a:sym typeface="Roboto"/>
              </a:endParaRPr>
            </a:p>
          </p:txBody>
        </p:sp>
      </p:grpSp>
      <p:grpSp>
        <p:nvGrpSpPr>
          <p:cNvPr id="115" name="Google Shape;115;p23"/>
          <p:cNvGrpSpPr/>
          <p:nvPr/>
        </p:nvGrpSpPr>
        <p:grpSpPr>
          <a:xfrm>
            <a:off x="2969083" y="1022062"/>
            <a:ext cx="3726862" cy="3556855"/>
            <a:chOff x="3318063" y="1368287"/>
            <a:chExt cx="2408000" cy="2993482"/>
          </a:xfrm>
        </p:grpSpPr>
        <p:sp>
          <p:nvSpPr>
            <p:cNvPr id="116" name="Google Shape;116;p23"/>
            <p:cNvSpPr/>
            <p:nvPr/>
          </p:nvSpPr>
          <p:spPr>
            <a:xfrm>
              <a:off x="3595785" y="2775241"/>
              <a:ext cx="1853168" cy="919151"/>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117" name="Google Shape;117;p23"/>
            <p:cNvSpPr/>
            <p:nvPr/>
          </p:nvSpPr>
          <p:spPr>
            <a:xfrm>
              <a:off x="3318063" y="3194383"/>
              <a:ext cx="1203867" cy="1167385"/>
            </a:xfrm>
            <a:custGeom>
              <a:rect b="b" l="l" r="r" t="t"/>
              <a:pathLst>
                <a:path extrusionOk="0" h="20822" w="31954">
                  <a:moveTo>
                    <a:pt x="7355" y="0"/>
                  </a:moveTo>
                  <a:lnTo>
                    <a:pt x="31954" y="8796"/>
                  </a:lnTo>
                  <a:lnTo>
                    <a:pt x="31954" y="20822"/>
                  </a:lnTo>
                  <a:lnTo>
                    <a:pt x="0" y="8895"/>
                  </a:lnTo>
                  <a:close/>
                </a:path>
              </a:pathLst>
            </a:custGeom>
            <a:solidFill>
              <a:srgbClr val="551561"/>
            </a:solidFill>
            <a:ln>
              <a:noFill/>
            </a:ln>
          </p:spPr>
        </p:sp>
        <p:sp>
          <p:nvSpPr>
            <p:cNvPr id="118" name="Google Shape;118;p23"/>
            <p:cNvSpPr/>
            <p:nvPr/>
          </p:nvSpPr>
          <p:spPr>
            <a:xfrm flipH="1">
              <a:off x="4522196" y="3194383"/>
              <a:ext cx="1203867" cy="1167385"/>
            </a:xfrm>
            <a:custGeom>
              <a:rect b="b" l="l" r="r" t="t"/>
              <a:pathLst>
                <a:path extrusionOk="0" h="20822" w="31954">
                  <a:moveTo>
                    <a:pt x="7355" y="0"/>
                  </a:moveTo>
                  <a:lnTo>
                    <a:pt x="31954" y="8796"/>
                  </a:lnTo>
                  <a:lnTo>
                    <a:pt x="31954" y="20822"/>
                  </a:lnTo>
                  <a:lnTo>
                    <a:pt x="0" y="8895"/>
                  </a:lnTo>
                  <a:close/>
                </a:path>
              </a:pathLst>
            </a:custGeom>
            <a:solidFill>
              <a:srgbClr val="9225A5"/>
            </a:solidFill>
            <a:ln>
              <a:noFill/>
            </a:ln>
          </p:spPr>
        </p:sp>
        <p:sp>
          <p:nvSpPr>
            <p:cNvPr id="119" name="Google Shape;119;p23"/>
            <p:cNvSpPr/>
            <p:nvPr/>
          </p:nvSpPr>
          <p:spPr>
            <a:xfrm>
              <a:off x="3844034" y="2401368"/>
              <a:ext cx="1356545" cy="672851"/>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120" name="Google Shape;120;p23"/>
            <p:cNvSpPr/>
            <p:nvPr/>
          </p:nvSpPr>
          <p:spPr>
            <a:xfrm>
              <a:off x="3930892" y="2272397"/>
              <a:ext cx="1175304" cy="581421"/>
            </a:xfrm>
            <a:custGeom>
              <a:rect b="b" l="l" r="r" t="t"/>
              <a:pathLst>
                <a:path extrusionOk="0" h="16300" w="49248">
                  <a:moveTo>
                    <a:pt x="0" y="7554"/>
                  </a:moveTo>
                  <a:lnTo>
                    <a:pt x="24649" y="16300"/>
                  </a:lnTo>
                  <a:lnTo>
                    <a:pt x="49248" y="7604"/>
                  </a:lnTo>
                  <a:lnTo>
                    <a:pt x="24599" y="0"/>
                  </a:lnTo>
                  <a:close/>
                </a:path>
              </a:pathLst>
            </a:custGeom>
            <a:solidFill>
              <a:srgbClr val="D9D9D9"/>
            </a:solidFill>
            <a:ln>
              <a:noFill/>
            </a:ln>
          </p:spPr>
        </p:sp>
        <p:sp>
          <p:nvSpPr>
            <p:cNvPr id="121" name="Google Shape;121;p23"/>
            <p:cNvSpPr/>
            <p:nvPr/>
          </p:nvSpPr>
          <p:spPr>
            <a:xfrm>
              <a:off x="4052837" y="2081437"/>
              <a:ext cx="931314" cy="460727"/>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122" name="Google Shape;122;p23"/>
            <p:cNvSpPr/>
            <p:nvPr/>
          </p:nvSpPr>
          <p:spPr>
            <a:xfrm>
              <a:off x="4233144" y="1787006"/>
              <a:ext cx="573183" cy="289305"/>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123" name="Google Shape;123;p23"/>
            <p:cNvSpPr/>
            <p:nvPr/>
          </p:nvSpPr>
          <p:spPr>
            <a:xfrm>
              <a:off x="3640743" y="2708179"/>
              <a:ext cx="881371" cy="854431"/>
            </a:xfrm>
            <a:custGeom>
              <a:rect b="b" l="l" r="r" t="t"/>
              <a:pathLst>
                <a:path extrusionOk="0" h="20822" w="31954">
                  <a:moveTo>
                    <a:pt x="7355" y="0"/>
                  </a:moveTo>
                  <a:lnTo>
                    <a:pt x="31954" y="8796"/>
                  </a:lnTo>
                  <a:lnTo>
                    <a:pt x="31954" y="20822"/>
                  </a:lnTo>
                  <a:lnTo>
                    <a:pt x="0" y="8895"/>
                  </a:lnTo>
                  <a:close/>
                </a:path>
              </a:pathLst>
            </a:custGeom>
            <a:solidFill>
              <a:srgbClr val="551561"/>
            </a:solidFill>
            <a:ln>
              <a:noFill/>
            </a:ln>
          </p:spPr>
        </p:sp>
        <p:sp>
          <p:nvSpPr>
            <p:cNvPr id="124" name="Google Shape;124;p23"/>
            <p:cNvSpPr/>
            <p:nvPr/>
          </p:nvSpPr>
          <p:spPr>
            <a:xfrm>
              <a:off x="3964720" y="2291507"/>
              <a:ext cx="555203" cy="453658"/>
            </a:xfrm>
            <a:custGeom>
              <a:rect b="b" l="l" r="r" t="t"/>
              <a:pathLst>
                <a:path extrusionOk="0" h="12771" w="23257">
                  <a:moveTo>
                    <a:pt x="3727" y="0"/>
                  </a:moveTo>
                  <a:lnTo>
                    <a:pt x="0" y="4522"/>
                  </a:lnTo>
                  <a:lnTo>
                    <a:pt x="23257" y="12771"/>
                  </a:lnTo>
                  <a:lnTo>
                    <a:pt x="23257" y="7056"/>
                  </a:lnTo>
                  <a:close/>
                </a:path>
              </a:pathLst>
            </a:custGeom>
            <a:gradFill>
              <a:gsLst>
                <a:gs pos="0">
                  <a:srgbClr val="FFCA37"/>
                </a:gs>
                <a:gs pos="100000">
                  <a:srgbClr val="AD8107"/>
                </a:gs>
              </a:gsLst>
              <a:lin ang="5400012" scaled="0"/>
            </a:gradFill>
            <a:ln>
              <a:noFill/>
            </a:ln>
          </p:spPr>
        </p:sp>
        <p:sp>
          <p:nvSpPr>
            <p:cNvPr id="125" name="Google Shape;125;p23"/>
            <p:cNvSpPr/>
            <p:nvPr/>
          </p:nvSpPr>
          <p:spPr>
            <a:xfrm flipH="1">
              <a:off x="4518736" y="2291507"/>
              <a:ext cx="555203" cy="453658"/>
            </a:xfrm>
            <a:custGeom>
              <a:rect b="b" l="l" r="r" t="t"/>
              <a:pathLst>
                <a:path extrusionOk="0" h="12771" w="23257">
                  <a:moveTo>
                    <a:pt x="3727" y="0"/>
                  </a:moveTo>
                  <a:lnTo>
                    <a:pt x="0" y="4522"/>
                  </a:lnTo>
                  <a:lnTo>
                    <a:pt x="23257" y="12771"/>
                  </a:lnTo>
                  <a:lnTo>
                    <a:pt x="23257" y="7056"/>
                  </a:lnTo>
                  <a:close/>
                </a:path>
              </a:pathLst>
            </a:custGeom>
            <a:solidFill>
              <a:srgbClr val="F4B400"/>
            </a:solidFill>
            <a:ln>
              <a:noFill/>
            </a:ln>
          </p:spPr>
        </p:sp>
        <p:sp>
          <p:nvSpPr>
            <p:cNvPr id="126" name="Google Shape;126;p23"/>
            <p:cNvSpPr/>
            <p:nvPr/>
          </p:nvSpPr>
          <p:spPr>
            <a:xfrm>
              <a:off x="4084537" y="1922553"/>
              <a:ext cx="435387" cy="501365"/>
            </a:xfrm>
            <a:custGeom>
              <a:rect b="b" l="l" r="r" t="t"/>
              <a:pathLst>
                <a:path extrusionOk="0" h="14114" w="18238">
                  <a:moveTo>
                    <a:pt x="6262" y="0"/>
                  </a:moveTo>
                  <a:lnTo>
                    <a:pt x="18238" y="4324"/>
                  </a:lnTo>
                  <a:lnTo>
                    <a:pt x="18238" y="14114"/>
                  </a:lnTo>
                  <a:lnTo>
                    <a:pt x="0" y="7554"/>
                  </a:lnTo>
                  <a:close/>
                </a:path>
              </a:pathLst>
            </a:custGeom>
            <a:solidFill>
              <a:srgbClr val="551561"/>
            </a:solidFill>
            <a:ln>
              <a:noFill/>
            </a:ln>
          </p:spPr>
        </p:sp>
        <p:sp>
          <p:nvSpPr>
            <p:cNvPr id="127" name="Google Shape;127;p23"/>
            <p:cNvSpPr/>
            <p:nvPr/>
          </p:nvSpPr>
          <p:spPr>
            <a:xfrm flipH="1">
              <a:off x="4518735" y="1922553"/>
              <a:ext cx="435387" cy="501365"/>
            </a:xfrm>
            <a:custGeom>
              <a:rect b="b" l="l" r="r" t="t"/>
              <a:pathLst>
                <a:path extrusionOk="0" h="14114" w="18238">
                  <a:moveTo>
                    <a:pt x="6262" y="0"/>
                  </a:moveTo>
                  <a:lnTo>
                    <a:pt x="18238" y="4324"/>
                  </a:lnTo>
                  <a:lnTo>
                    <a:pt x="18238" y="14114"/>
                  </a:lnTo>
                  <a:lnTo>
                    <a:pt x="0" y="7554"/>
                  </a:lnTo>
                  <a:close/>
                </a:path>
              </a:pathLst>
            </a:custGeom>
            <a:solidFill>
              <a:srgbClr val="701C7F"/>
            </a:solidFill>
            <a:ln>
              <a:noFill/>
            </a:ln>
          </p:spPr>
        </p:sp>
        <p:sp>
          <p:nvSpPr>
            <p:cNvPr id="128" name="Google Shape;128;p23"/>
            <p:cNvSpPr/>
            <p:nvPr/>
          </p:nvSpPr>
          <p:spPr>
            <a:xfrm>
              <a:off x="4266040" y="1368287"/>
              <a:ext cx="253884" cy="593119"/>
            </a:xfrm>
            <a:custGeom>
              <a:rect b="b" l="l" r="r" t="t"/>
              <a:pathLst>
                <a:path extrusionOk="0" h="16697" w="10635">
                  <a:moveTo>
                    <a:pt x="10635" y="0"/>
                  </a:moveTo>
                  <a:lnTo>
                    <a:pt x="0" y="12722"/>
                  </a:lnTo>
                  <a:lnTo>
                    <a:pt x="10635" y="16697"/>
                  </a:lnTo>
                  <a:close/>
                </a:path>
              </a:pathLst>
            </a:custGeom>
            <a:solidFill>
              <a:srgbClr val="551561"/>
            </a:solidFill>
            <a:ln>
              <a:noFill/>
            </a:ln>
          </p:spPr>
        </p:sp>
        <p:sp>
          <p:nvSpPr>
            <p:cNvPr id="129" name="Google Shape;129;p23"/>
            <p:cNvSpPr/>
            <p:nvPr/>
          </p:nvSpPr>
          <p:spPr>
            <a:xfrm flipH="1">
              <a:off x="4518734" y="1368287"/>
              <a:ext cx="253884" cy="593119"/>
            </a:xfrm>
            <a:custGeom>
              <a:rect b="b" l="l" r="r" t="t"/>
              <a:pathLst>
                <a:path extrusionOk="0" h="16697" w="10635">
                  <a:moveTo>
                    <a:pt x="10635" y="0"/>
                  </a:moveTo>
                  <a:lnTo>
                    <a:pt x="0" y="12722"/>
                  </a:lnTo>
                  <a:lnTo>
                    <a:pt x="10635" y="16697"/>
                  </a:lnTo>
                  <a:close/>
                </a:path>
              </a:pathLst>
            </a:custGeom>
            <a:solidFill>
              <a:srgbClr val="701C7F"/>
            </a:solidFill>
            <a:ln>
              <a:noFill/>
            </a:ln>
          </p:spPr>
        </p:sp>
        <p:sp>
          <p:nvSpPr>
            <p:cNvPr id="130" name="Google Shape;130;p23"/>
            <p:cNvSpPr/>
            <p:nvPr/>
          </p:nvSpPr>
          <p:spPr>
            <a:xfrm>
              <a:off x="3877348" y="2290728"/>
              <a:ext cx="642683" cy="657851"/>
            </a:xfrm>
            <a:custGeom>
              <a:rect b="b" l="l" r="r" t="t"/>
              <a:pathLst>
                <a:path extrusionOk="0" h="46623" w="65016">
                  <a:moveTo>
                    <a:pt x="17858" y="0"/>
                  </a:moveTo>
                  <a:lnTo>
                    <a:pt x="0" y="22135"/>
                  </a:lnTo>
                  <a:lnTo>
                    <a:pt x="65016" y="46623"/>
                  </a:lnTo>
                  <a:lnTo>
                    <a:pt x="65016" y="17537"/>
                  </a:lnTo>
                  <a:close/>
                </a:path>
              </a:pathLst>
            </a:custGeom>
            <a:solidFill>
              <a:srgbClr val="551561"/>
            </a:solidFill>
            <a:ln>
              <a:noFill/>
            </a:ln>
          </p:spPr>
        </p:sp>
        <p:sp>
          <p:nvSpPr>
            <p:cNvPr id="131" name="Google Shape;131;p23"/>
            <p:cNvSpPr/>
            <p:nvPr/>
          </p:nvSpPr>
          <p:spPr>
            <a:xfrm flipH="1">
              <a:off x="4518572" y="2291772"/>
              <a:ext cx="642683" cy="657851"/>
            </a:xfrm>
            <a:custGeom>
              <a:rect b="b" l="l" r="r" t="t"/>
              <a:pathLst>
                <a:path extrusionOk="0" h="46623" w="65016">
                  <a:moveTo>
                    <a:pt x="17858" y="0"/>
                  </a:moveTo>
                  <a:lnTo>
                    <a:pt x="0" y="22135"/>
                  </a:lnTo>
                  <a:lnTo>
                    <a:pt x="65016" y="46623"/>
                  </a:lnTo>
                  <a:lnTo>
                    <a:pt x="65016" y="17537"/>
                  </a:lnTo>
                  <a:close/>
                </a:path>
              </a:pathLst>
            </a:custGeom>
            <a:solidFill>
              <a:srgbClr val="761E86"/>
            </a:solidFill>
            <a:ln>
              <a:noFill/>
            </a:ln>
          </p:spPr>
        </p:sp>
        <p:sp>
          <p:nvSpPr>
            <p:cNvPr id="132" name="Google Shape;132;p23"/>
            <p:cNvSpPr/>
            <p:nvPr/>
          </p:nvSpPr>
          <p:spPr>
            <a:xfrm flipH="1">
              <a:off x="4522009" y="2708179"/>
              <a:ext cx="881371" cy="854431"/>
            </a:xfrm>
            <a:custGeom>
              <a:rect b="b" l="l" r="r" t="t"/>
              <a:pathLst>
                <a:path extrusionOk="0" h="20822" w="31954">
                  <a:moveTo>
                    <a:pt x="7355" y="0"/>
                  </a:moveTo>
                  <a:lnTo>
                    <a:pt x="31954" y="8796"/>
                  </a:lnTo>
                  <a:lnTo>
                    <a:pt x="31954" y="20822"/>
                  </a:lnTo>
                  <a:lnTo>
                    <a:pt x="0" y="8895"/>
                  </a:lnTo>
                  <a:close/>
                </a:path>
              </a:pathLst>
            </a:custGeom>
            <a:solidFill>
              <a:srgbClr val="7F2090"/>
            </a:solidFill>
            <a:ln>
              <a:noFill/>
            </a:ln>
          </p:spPr>
        </p:sp>
      </p:grpSp>
      <p:sp>
        <p:nvSpPr>
          <p:cNvPr id="133" name="Google Shape;133;p23"/>
          <p:cNvSpPr txBox="1"/>
          <p:nvPr/>
        </p:nvSpPr>
        <p:spPr>
          <a:xfrm>
            <a:off x="0" y="4916700"/>
            <a:ext cx="3464400" cy="2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Festinger, L. (1957). A theory of cognition. Evanston, IL: Row, Peterson.</a:t>
            </a:r>
            <a:endParaRPr sz="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Cognitive Dissonance Theory</a:t>
            </a:r>
            <a:endParaRPr/>
          </a:p>
        </p:txBody>
      </p:sp>
      <p:sp>
        <p:nvSpPr>
          <p:cNvPr id="139" name="Google Shape;139;p24"/>
          <p:cNvSpPr txBox="1"/>
          <p:nvPr>
            <p:ph type="title"/>
          </p:nvPr>
        </p:nvSpPr>
        <p:spPr>
          <a:xfrm>
            <a:off x="371475" y="85250"/>
            <a:ext cx="8376000" cy="1085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Cognitive Dissonance Theory</a:t>
            </a:r>
            <a:endParaRPr/>
          </a:p>
        </p:txBody>
      </p:sp>
      <p:grpSp>
        <p:nvGrpSpPr>
          <p:cNvPr id="140" name="Google Shape;140;p24"/>
          <p:cNvGrpSpPr/>
          <p:nvPr/>
        </p:nvGrpSpPr>
        <p:grpSpPr>
          <a:xfrm>
            <a:off x="5002318" y="885742"/>
            <a:ext cx="4057784" cy="816052"/>
            <a:chOff x="4530625" y="1206568"/>
            <a:chExt cx="3820529" cy="747300"/>
          </a:xfrm>
        </p:grpSpPr>
        <p:cxnSp>
          <p:nvCxnSpPr>
            <p:cNvPr id="141" name="Google Shape;141;p24"/>
            <p:cNvCxnSpPr/>
            <p:nvPr/>
          </p:nvCxnSpPr>
          <p:spPr>
            <a:xfrm>
              <a:off x="4530625" y="1582195"/>
              <a:ext cx="1652700" cy="0"/>
            </a:xfrm>
            <a:prstGeom prst="straightConnector1">
              <a:avLst/>
            </a:prstGeom>
            <a:noFill/>
            <a:ln cap="flat" cmpd="sng" w="9525">
              <a:solidFill>
                <a:srgbClr val="BDBDBD"/>
              </a:solidFill>
              <a:prstDash val="solid"/>
              <a:round/>
              <a:headEnd len="sm" w="sm" type="none"/>
              <a:tailEnd len="sm" w="sm" type="none"/>
            </a:ln>
          </p:spPr>
        </p:cxnSp>
        <p:sp>
          <p:nvSpPr>
            <p:cNvPr id="142" name="Google Shape;142;p24"/>
            <p:cNvSpPr/>
            <p:nvPr/>
          </p:nvSpPr>
          <p:spPr>
            <a:xfrm>
              <a:off x="6014671" y="1481782"/>
              <a:ext cx="198600" cy="198300"/>
            </a:xfrm>
            <a:prstGeom prst="ellipse">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4"/>
            <p:cNvSpPr txBox="1"/>
            <p:nvPr/>
          </p:nvSpPr>
          <p:spPr>
            <a:xfrm>
              <a:off x="5990215" y="1423765"/>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800">
                  <a:solidFill>
                    <a:srgbClr val="FFFFFF"/>
                  </a:solidFill>
                  <a:latin typeface="Roboto"/>
                  <a:ea typeface="Roboto"/>
                  <a:cs typeface="Roboto"/>
                  <a:sym typeface="Roboto"/>
                </a:rPr>
                <a:t>1</a:t>
              </a:r>
              <a:endParaRPr>
                <a:solidFill>
                  <a:srgbClr val="FFFFFF"/>
                </a:solidFill>
              </a:endParaRPr>
            </a:p>
          </p:txBody>
        </p:sp>
        <p:sp>
          <p:nvSpPr>
            <p:cNvPr id="144" name="Google Shape;144;p24"/>
            <p:cNvSpPr txBox="1"/>
            <p:nvPr/>
          </p:nvSpPr>
          <p:spPr>
            <a:xfrm>
              <a:off x="6223854" y="1206568"/>
              <a:ext cx="2127300" cy="747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Beliefs</a:t>
              </a:r>
              <a:endParaRPr b="1" sz="1200">
                <a:latin typeface="Roboto"/>
                <a:ea typeface="Roboto"/>
                <a:cs typeface="Roboto"/>
                <a:sym typeface="Roboto"/>
              </a:endParaRPr>
            </a:p>
            <a:p>
              <a:pPr indent="0" lvl="0" marL="0" rtl="0" algn="l">
                <a:lnSpc>
                  <a:spcPct val="115000"/>
                </a:lnSpc>
                <a:spcBef>
                  <a:spcPts val="0"/>
                </a:spcBef>
                <a:spcAft>
                  <a:spcPts val="0"/>
                </a:spcAft>
                <a:buNone/>
              </a:pPr>
              <a:r>
                <a:rPr lang="en" sz="800">
                  <a:latin typeface="Roboto"/>
                  <a:ea typeface="Roboto"/>
                  <a:cs typeface="Roboto"/>
                  <a:sym typeface="Roboto"/>
                </a:rPr>
                <a:t>Chemicals in vaccines are bad.</a:t>
              </a:r>
              <a:endParaRPr sz="800">
                <a:latin typeface="Roboto"/>
                <a:ea typeface="Roboto"/>
                <a:cs typeface="Roboto"/>
                <a:sym typeface="Roboto"/>
              </a:endParaRPr>
            </a:p>
            <a:p>
              <a:pPr indent="0" lvl="0" marL="0" rtl="0" algn="l">
                <a:lnSpc>
                  <a:spcPct val="115000"/>
                </a:lnSpc>
                <a:spcBef>
                  <a:spcPts val="0"/>
                </a:spcBef>
                <a:spcAft>
                  <a:spcPts val="0"/>
                </a:spcAft>
                <a:buNone/>
              </a:pPr>
              <a:r>
                <a:rPr lang="en" sz="800">
                  <a:highlight>
                    <a:srgbClr val="FF9900"/>
                  </a:highlight>
                  <a:latin typeface="Roboto"/>
                  <a:ea typeface="Roboto"/>
                  <a:cs typeface="Roboto"/>
                  <a:sym typeface="Roboto"/>
                </a:rPr>
                <a:t>Vaccines are safe.</a:t>
              </a:r>
              <a:endParaRPr sz="800">
                <a:highlight>
                  <a:srgbClr val="FF9900"/>
                </a:highlight>
                <a:latin typeface="Roboto"/>
                <a:ea typeface="Roboto"/>
                <a:cs typeface="Roboto"/>
                <a:sym typeface="Roboto"/>
              </a:endParaRPr>
            </a:p>
          </p:txBody>
        </p:sp>
      </p:grpSp>
      <p:grpSp>
        <p:nvGrpSpPr>
          <p:cNvPr id="145" name="Google Shape;145;p24"/>
          <p:cNvGrpSpPr/>
          <p:nvPr/>
        </p:nvGrpSpPr>
        <p:grpSpPr>
          <a:xfrm>
            <a:off x="5569294" y="1904367"/>
            <a:ext cx="3490809" cy="816052"/>
            <a:chOff x="5064450" y="2086419"/>
            <a:chExt cx="3286704" cy="747300"/>
          </a:xfrm>
        </p:grpSpPr>
        <p:cxnSp>
          <p:nvCxnSpPr>
            <p:cNvPr id="146" name="Google Shape;146;p24"/>
            <p:cNvCxnSpPr/>
            <p:nvPr/>
          </p:nvCxnSpPr>
          <p:spPr>
            <a:xfrm>
              <a:off x="5064450" y="2460069"/>
              <a:ext cx="1119000" cy="0"/>
            </a:xfrm>
            <a:prstGeom prst="straightConnector1">
              <a:avLst/>
            </a:prstGeom>
            <a:noFill/>
            <a:ln cap="flat" cmpd="sng" w="9525">
              <a:solidFill>
                <a:srgbClr val="BDBDBD"/>
              </a:solidFill>
              <a:prstDash val="solid"/>
              <a:round/>
              <a:headEnd len="sm" w="sm" type="none"/>
              <a:tailEnd len="sm" w="sm" type="none"/>
            </a:ln>
          </p:spPr>
        </p:cxnSp>
        <p:sp>
          <p:nvSpPr>
            <p:cNvPr id="147" name="Google Shape;147;p24"/>
            <p:cNvSpPr/>
            <p:nvPr/>
          </p:nvSpPr>
          <p:spPr>
            <a:xfrm>
              <a:off x="6014671" y="2353882"/>
              <a:ext cx="198600" cy="198300"/>
            </a:xfrm>
            <a:prstGeom prst="ellipse">
              <a:avLst/>
            </a:prstGeom>
            <a:solidFill>
              <a:srgbClr val="761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txBox="1"/>
            <p:nvPr/>
          </p:nvSpPr>
          <p:spPr>
            <a:xfrm>
              <a:off x="5991690" y="2295028"/>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800">
                  <a:solidFill>
                    <a:srgbClr val="FFFFFF"/>
                  </a:solidFill>
                  <a:latin typeface="Roboto"/>
                  <a:ea typeface="Roboto"/>
                  <a:cs typeface="Roboto"/>
                  <a:sym typeface="Roboto"/>
                </a:rPr>
                <a:t>3</a:t>
              </a:r>
              <a:endParaRPr>
                <a:solidFill>
                  <a:srgbClr val="FFFFFF"/>
                </a:solidFill>
              </a:endParaRPr>
            </a:p>
          </p:txBody>
        </p:sp>
        <p:sp>
          <p:nvSpPr>
            <p:cNvPr id="149" name="Google Shape;149;p24"/>
            <p:cNvSpPr txBox="1"/>
            <p:nvPr/>
          </p:nvSpPr>
          <p:spPr>
            <a:xfrm>
              <a:off x="6223854" y="2086419"/>
              <a:ext cx="2127300" cy="747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Behaviors </a:t>
              </a:r>
              <a:r>
                <a:rPr lang="en" sz="800">
                  <a:latin typeface="Roboto"/>
                  <a:ea typeface="Roboto"/>
                  <a:cs typeface="Roboto"/>
                  <a:sym typeface="Roboto"/>
                </a:rPr>
                <a:t>Using alternative medicine; Avoiding Western medicine..</a:t>
              </a:r>
              <a:endParaRPr b="1" sz="800">
                <a:latin typeface="Roboto"/>
                <a:ea typeface="Roboto"/>
                <a:cs typeface="Roboto"/>
                <a:sym typeface="Roboto"/>
              </a:endParaRPr>
            </a:p>
          </p:txBody>
        </p:sp>
      </p:grpSp>
      <p:grpSp>
        <p:nvGrpSpPr>
          <p:cNvPr id="150" name="Google Shape;150;p24"/>
          <p:cNvGrpSpPr/>
          <p:nvPr/>
        </p:nvGrpSpPr>
        <p:grpSpPr>
          <a:xfrm>
            <a:off x="6110647" y="3083114"/>
            <a:ext cx="2949456" cy="816052"/>
            <a:chOff x="5574150" y="3083456"/>
            <a:chExt cx="2777004" cy="747300"/>
          </a:xfrm>
        </p:grpSpPr>
        <p:cxnSp>
          <p:nvCxnSpPr>
            <p:cNvPr id="151" name="Google Shape;151;p24"/>
            <p:cNvCxnSpPr/>
            <p:nvPr/>
          </p:nvCxnSpPr>
          <p:spPr>
            <a:xfrm>
              <a:off x="5574150" y="3449448"/>
              <a:ext cx="609300" cy="0"/>
            </a:xfrm>
            <a:prstGeom prst="straightConnector1">
              <a:avLst/>
            </a:prstGeom>
            <a:noFill/>
            <a:ln cap="flat" cmpd="sng" w="9525">
              <a:solidFill>
                <a:srgbClr val="BDBDBD"/>
              </a:solidFill>
              <a:prstDash val="solid"/>
              <a:round/>
              <a:headEnd len="sm" w="sm" type="none"/>
              <a:tailEnd len="sm" w="sm" type="none"/>
            </a:ln>
          </p:spPr>
        </p:cxnSp>
        <p:sp>
          <p:nvSpPr>
            <p:cNvPr id="152" name="Google Shape;152;p24"/>
            <p:cNvSpPr/>
            <p:nvPr/>
          </p:nvSpPr>
          <p:spPr>
            <a:xfrm>
              <a:off x="6014671" y="3349032"/>
              <a:ext cx="198600" cy="198300"/>
            </a:xfrm>
            <a:prstGeom prst="ellipse">
              <a:avLst/>
            </a:prstGeom>
            <a:solidFill>
              <a:srgbClr val="922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4"/>
            <p:cNvSpPr txBox="1"/>
            <p:nvPr/>
          </p:nvSpPr>
          <p:spPr>
            <a:xfrm>
              <a:off x="5991690" y="3291115"/>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800">
                  <a:solidFill>
                    <a:srgbClr val="FFFFFF"/>
                  </a:solidFill>
                  <a:latin typeface="Roboto"/>
                  <a:ea typeface="Roboto"/>
                  <a:cs typeface="Roboto"/>
                  <a:sym typeface="Roboto"/>
                </a:rPr>
                <a:t>5</a:t>
              </a:r>
              <a:endParaRPr>
                <a:solidFill>
                  <a:srgbClr val="FFFFFF"/>
                </a:solidFill>
              </a:endParaRPr>
            </a:p>
          </p:txBody>
        </p:sp>
        <p:sp>
          <p:nvSpPr>
            <p:cNvPr id="154" name="Google Shape;154;p24"/>
            <p:cNvSpPr txBox="1"/>
            <p:nvPr/>
          </p:nvSpPr>
          <p:spPr>
            <a:xfrm>
              <a:off x="6223854" y="3083456"/>
              <a:ext cx="2127300" cy="747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Identity</a:t>
              </a:r>
              <a:endParaRPr b="1" sz="1200">
                <a:latin typeface="Roboto"/>
                <a:ea typeface="Roboto"/>
                <a:cs typeface="Roboto"/>
                <a:sym typeface="Roboto"/>
              </a:endParaRPr>
            </a:p>
            <a:p>
              <a:pPr indent="0" lvl="0" marL="0" rtl="0" algn="l">
                <a:lnSpc>
                  <a:spcPct val="115000"/>
                </a:lnSpc>
                <a:spcBef>
                  <a:spcPts val="0"/>
                </a:spcBef>
                <a:spcAft>
                  <a:spcPts val="1600"/>
                </a:spcAft>
                <a:buNone/>
              </a:pPr>
              <a:r>
                <a:rPr lang="en" sz="800">
                  <a:latin typeface="Roboto"/>
                  <a:ea typeface="Roboto"/>
                  <a:cs typeface="Roboto"/>
                  <a:sym typeface="Roboto"/>
                </a:rPr>
                <a:t>Sense of self as an individual who believes in alternative medicine.</a:t>
              </a:r>
              <a:endParaRPr b="1" sz="800">
                <a:latin typeface="Roboto"/>
                <a:ea typeface="Roboto"/>
                <a:cs typeface="Roboto"/>
                <a:sym typeface="Roboto"/>
              </a:endParaRPr>
            </a:p>
          </p:txBody>
        </p:sp>
      </p:grpSp>
      <p:grpSp>
        <p:nvGrpSpPr>
          <p:cNvPr id="155" name="Google Shape;155;p24"/>
          <p:cNvGrpSpPr/>
          <p:nvPr/>
        </p:nvGrpSpPr>
        <p:grpSpPr>
          <a:xfrm>
            <a:off x="618146" y="1432982"/>
            <a:ext cx="3684132" cy="816052"/>
            <a:chOff x="744101" y="1672393"/>
            <a:chExt cx="3468724" cy="747300"/>
          </a:xfrm>
        </p:grpSpPr>
        <p:cxnSp>
          <p:nvCxnSpPr>
            <p:cNvPr id="156" name="Google Shape;156;p24"/>
            <p:cNvCxnSpPr/>
            <p:nvPr/>
          </p:nvCxnSpPr>
          <p:spPr>
            <a:xfrm rot="10800000">
              <a:off x="2921325" y="2046050"/>
              <a:ext cx="1291500" cy="0"/>
            </a:xfrm>
            <a:prstGeom prst="straightConnector1">
              <a:avLst/>
            </a:prstGeom>
            <a:noFill/>
            <a:ln cap="flat" cmpd="sng" w="9525">
              <a:solidFill>
                <a:srgbClr val="BDBDBD"/>
              </a:solidFill>
              <a:prstDash val="solid"/>
              <a:round/>
              <a:headEnd len="sm" w="sm" type="none"/>
              <a:tailEnd len="sm" w="sm" type="none"/>
            </a:ln>
          </p:spPr>
        </p:cxnSp>
        <p:sp>
          <p:nvSpPr>
            <p:cNvPr id="157" name="Google Shape;157;p24"/>
            <p:cNvSpPr/>
            <p:nvPr/>
          </p:nvSpPr>
          <p:spPr>
            <a:xfrm>
              <a:off x="2874851" y="1943786"/>
              <a:ext cx="198600" cy="198300"/>
            </a:xfrm>
            <a:prstGeom prst="ellipse">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4"/>
            <p:cNvSpPr txBox="1"/>
            <p:nvPr/>
          </p:nvSpPr>
          <p:spPr>
            <a:xfrm>
              <a:off x="2849841" y="1884747"/>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800">
                  <a:solidFill>
                    <a:srgbClr val="FFFFFF"/>
                  </a:solidFill>
                  <a:latin typeface="Roboto"/>
                  <a:ea typeface="Roboto"/>
                  <a:cs typeface="Roboto"/>
                  <a:sym typeface="Roboto"/>
                </a:rPr>
                <a:t>2</a:t>
              </a:r>
              <a:endParaRPr>
                <a:solidFill>
                  <a:srgbClr val="FFFFFF"/>
                </a:solidFill>
              </a:endParaRPr>
            </a:p>
          </p:txBody>
        </p:sp>
        <p:sp>
          <p:nvSpPr>
            <p:cNvPr id="159" name="Google Shape;159;p24"/>
            <p:cNvSpPr txBox="1"/>
            <p:nvPr/>
          </p:nvSpPr>
          <p:spPr>
            <a:xfrm>
              <a:off x="744101" y="1672393"/>
              <a:ext cx="2127300" cy="7473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None/>
              </a:pPr>
              <a:r>
                <a:rPr b="1" lang="en" sz="1200">
                  <a:latin typeface="Roboto"/>
                  <a:ea typeface="Roboto"/>
                  <a:cs typeface="Roboto"/>
                  <a:sym typeface="Roboto"/>
                </a:rPr>
                <a:t>Attitudes</a:t>
              </a:r>
              <a:endParaRPr b="1" sz="1200">
                <a:latin typeface="Roboto"/>
                <a:ea typeface="Roboto"/>
                <a:cs typeface="Roboto"/>
                <a:sym typeface="Roboto"/>
              </a:endParaRPr>
            </a:p>
            <a:p>
              <a:pPr indent="0" lvl="0" marL="0" rtl="0" algn="r">
                <a:lnSpc>
                  <a:spcPct val="115000"/>
                </a:lnSpc>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Positive attitude toward alternative medicine</a:t>
              </a:r>
              <a:endParaRPr sz="800">
                <a:solidFill>
                  <a:schemeClr val="dk1"/>
                </a:solidFill>
                <a:latin typeface="Roboto"/>
                <a:ea typeface="Roboto"/>
                <a:cs typeface="Roboto"/>
                <a:sym typeface="Roboto"/>
              </a:endParaRPr>
            </a:p>
            <a:p>
              <a:pPr indent="0" lvl="0" marL="0" rtl="0" algn="r">
                <a:lnSpc>
                  <a:spcPct val="115000"/>
                </a:lnSpc>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Negative attitude toward Western medicine.</a:t>
              </a:r>
              <a:endParaRPr sz="800">
                <a:solidFill>
                  <a:schemeClr val="dk1"/>
                </a:solidFill>
                <a:latin typeface="Roboto"/>
                <a:ea typeface="Roboto"/>
                <a:cs typeface="Roboto"/>
                <a:sym typeface="Roboto"/>
              </a:endParaRPr>
            </a:p>
            <a:p>
              <a:pPr indent="0" lvl="0" marL="0" rtl="0" algn="r">
                <a:lnSpc>
                  <a:spcPct val="115000"/>
                </a:lnSpc>
                <a:spcBef>
                  <a:spcPts val="0"/>
                </a:spcBef>
                <a:spcAft>
                  <a:spcPts val="0"/>
                </a:spcAft>
                <a:buClr>
                  <a:schemeClr val="dk1"/>
                </a:buClr>
                <a:buSzPts val="1100"/>
                <a:buFont typeface="Arial"/>
                <a:buNone/>
              </a:pPr>
              <a:r>
                <a:rPr lang="en" sz="800">
                  <a:solidFill>
                    <a:schemeClr val="dk1"/>
                  </a:solidFill>
                  <a:highlight>
                    <a:srgbClr val="FF9900"/>
                  </a:highlight>
                  <a:latin typeface="Roboto"/>
                  <a:ea typeface="Roboto"/>
                  <a:cs typeface="Roboto"/>
                  <a:sym typeface="Roboto"/>
                </a:rPr>
                <a:t>Positive attitude toward vaccines.</a:t>
              </a:r>
              <a:endParaRPr sz="800">
                <a:highlight>
                  <a:srgbClr val="FF9900"/>
                </a:highlight>
                <a:latin typeface="Roboto"/>
                <a:ea typeface="Roboto"/>
                <a:cs typeface="Roboto"/>
                <a:sym typeface="Roboto"/>
              </a:endParaRPr>
            </a:p>
            <a:p>
              <a:pPr indent="0" lvl="0" marL="0" rtl="0" algn="ctr">
                <a:lnSpc>
                  <a:spcPct val="100000"/>
                </a:lnSpc>
                <a:spcBef>
                  <a:spcPts val="0"/>
                </a:spcBef>
                <a:spcAft>
                  <a:spcPts val="1600"/>
                </a:spcAft>
                <a:buNone/>
              </a:pPr>
              <a:r>
                <a:t/>
              </a:r>
              <a:endParaRPr sz="800">
                <a:latin typeface="Roboto"/>
                <a:ea typeface="Roboto"/>
                <a:cs typeface="Roboto"/>
                <a:sym typeface="Roboto"/>
              </a:endParaRPr>
            </a:p>
          </p:txBody>
        </p:sp>
      </p:grpSp>
      <p:grpSp>
        <p:nvGrpSpPr>
          <p:cNvPr id="160" name="Google Shape;160;p24"/>
          <p:cNvGrpSpPr/>
          <p:nvPr/>
        </p:nvGrpSpPr>
        <p:grpSpPr>
          <a:xfrm>
            <a:off x="618146" y="2434977"/>
            <a:ext cx="3209341" cy="816052"/>
            <a:chOff x="744101" y="2507609"/>
            <a:chExt cx="3021694" cy="747300"/>
          </a:xfrm>
        </p:grpSpPr>
        <p:cxnSp>
          <p:nvCxnSpPr>
            <p:cNvPr id="161" name="Google Shape;161;p24"/>
            <p:cNvCxnSpPr/>
            <p:nvPr/>
          </p:nvCxnSpPr>
          <p:spPr>
            <a:xfrm rot="10800000">
              <a:off x="2915895" y="2881250"/>
              <a:ext cx="849900" cy="0"/>
            </a:xfrm>
            <a:prstGeom prst="straightConnector1">
              <a:avLst/>
            </a:prstGeom>
            <a:noFill/>
            <a:ln cap="flat" cmpd="sng" w="9525">
              <a:solidFill>
                <a:srgbClr val="BDBDBD"/>
              </a:solidFill>
              <a:prstDash val="solid"/>
              <a:round/>
              <a:headEnd len="sm" w="sm" type="none"/>
              <a:tailEnd len="sm" w="sm" type="none"/>
            </a:ln>
          </p:spPr>
        </p:cxnSp>
        <p:sp>
          <p:nvSpPr>
            <p:cNvPr id="162" name="Google Shape;162;p24"/>
            <p:cNvSpPr/>
            <p:nvPr/>
          </p:nvSpPr>
          <p:spPr>
            <a:xfrm>
              <a:off x="2874851" y="2780836"/>
              <a:ext cx="198600" cy="198300"/>
            </a:xfrm>
            <a:prstGeom prst="ellipse">
              <a:avLst/>
            </a:pr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4"/>
            <p:cNvSpPr txBox="1"/>
            <p:nvPr/>
          </p:nvSpPr>
          <p:spPr>
            <a:xfrm>
              <a:off x="2849841" y="2724795"/>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800">
                  <a:solidFill>
                    <a:srgbClr val="FFFFFF"/>
                  </a:solidFill>
                  <a:latin typeface="Roboto"/>
                  <a:ea typeface="Roboto"/>
                  <a:cs typeface="Roboto"/>
                  <a:sym typeface="Roboto"/>
                </a:rPr>
                <a:t>4</a:t>
              </a:r>
              <a:endParaRPr>
                <a:solidFill>
                  <a:srgbClr val="FFFFFF"/>
                </a:solidFill>
              </a:endParaRPr>
            </a:p>
          </p:txBody>
        </p:sp>
        <p:sp>
          <p:nvSpPr>
            <p:cNvPr id="164" name="Google Shape;164;p24"/>
            <p:cNvSpPr txBox="1"/>
            <p:nvPr/>
          </p:nvSpPr>
          <p:spPr>
            <a:xfrm>
              <a:off x="744101" y="2507609"/>
              <a:ext cx="2127300" cy="7473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None/>
              </a:pPr>
              <a:r>
                <a:rPr b="1" lang="en" sz="1200">
                  <a:latin typeface="Roboto"/>
                  <a:ea typeface="Roboto"/>
                  <a:cs typeface="Roboto"/>
                  <a:sym typeface="Roboto"/>
                </a:rPr>
                <a:t>Values</a:t>
              </a:r>
              <a:endParaRPr b="1" sz="1200">
                <a:latin typeface="Roboto"/>
                <a:ea typeface="Roboto"/>
                <a:cs typeface="Roboto"/>
                <a:sym typeface="Roboto"/>
              </a:endParaRPr>
            </a:p>
            <a:p>
              <a:pPr indent="0" lvl="0" marL="0" rtl="0" algn="r">
                <a:lnSpc>
                  <a:spcPct val="115000"/>
                </a:lnSpc>
                <a:spcBef>
                  <a:spcPts val="0"/>
                </a:spcBef>
                <a:spcAft>
                  <a:spcPts val="1600"/>
                </a:spcAft>
                <a:buNone/>
              </a:pPr>
              <a:r>
                <a:rPr lang="en" sz="800">
                  <a:latin typeface="Roboto"/>
                  <a:ea typeface="Roboto"/>
                  <a:cs typeface="Roboto"/>
                  <a:sym typeface="Roboto"/>
                </a:rPr>
                <a:t>Nature, respect for the Earth, purity</a:t>
              </a:r>
              <a:endParaRPr b="1" sz="800">
                <a:latin typeface="Roboto"/>
                <a:ea typeface="Roboto"/>
                <a:cs typeface="Roboto"/>
                <a:sym typeface="Roboto"/>
              </a:endParaRPr>
            </a:p>
          </p:txBody>
        </p:sp>
      </p:grpSp>
      <p:grpSp>
        <p:nvGrpSpPr>
          <p:cNvPr id="165" name="Google Shape;165;p24"/>
          <p:cNvGrpSpPr/>
          <p:nvPr/>
        </p:nvGrpSpPr>
        <p:grpSpPr>
          <a:xfrm>
            <a:off x="2969083" y="1022062"/>
            <a:ext cx="3726862" cy="3556855"/>
            <a:chOff x="3318063" y="1368287"/>
            <a:chExt cx="2408000" cy="2993482"/>
          </a:xfrm>
        </p:grpSpPr>
        <p:sp>
          <p:nvSpPr>
            <p:cNvPr id="166" name="Google Shape;166;p24"/>
            <p:cNvSpPr/>
            <p:nvPr/>
          </p:nvSpPr>
          <p:spPr>
            <a:xfrm>
              <a:off x="3595785" y="2775241"/>
              <a:ext cx="1853168" cy="919151"/>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167" name="Google Shape;167;p24"/>
            <p:cNvSpPr/>
            <p:nvPr/>
          </p:nvSpPr>
          <p:spPr>
            <a:xfrm>
              <a:off x="3318063" y="3194383"/>
              <a:ext cx="1203867" cy="1167385"/>
            </a:xfrm>
            <a:custGeom>
              <a:rect b="b" l="l" r="r" t="t"/>
              <a:pathLst>
                <a:path extrusionOk="0" h="20822" w="31954">
                  <a:moveTo>
                    <a:pt x="7355" y="0"/>
                  </a:moveTo>
                  <a:lnTo>
                    <a:pt x="31954" y="8796"/>
                  </a:lnTo>
                  <a:lnTo>
                    <a:pt x="31954" y="20822"/>
                  </a:lnTo>
                  <a:lnTo>
                    <a:pt x="0" y="8895"/>
                  </a:lnTo>
                  <a:close/>
                </a:path>
              </a:pathLst>
            </a:custGeom>
            <a:solidFill>
              <a:srgbClr val="551561"/>
            </a:solidFill>
            <a:ln>
              <a:noFill/>
            </a:ln>
          </p:spPr>
        </p:sp>
        <p:sp>
          <p:nvSpPr>
            <p:cNvPr id="168" name="Google Shape;168;p24"/>
            <p:cNvSpPr/>
            <p:nvPr/>
          </p:nvSpPr>
          <p:spPr>
            <a:xfrm flipH="1">
              <a:off x="4522196" y="3194383"/>
              <a:ext cx="1203867" cy="1167385"/>
            </a:xfrm>
            <a:custGeom>
              <a:rect b="b" l="l" r="r" t="t"/>
              <a:pathLst>
                <a:path extrusionOk="0" h="20822" w="31954">
                  <a:moveTo>
                    <a:pt x="7355" y="0"/>
                  </a:moveTo>
                  <a:lnTo>
                    <a:pt x="31954" y="8796"/>
                  </a:lnTo>
                  <a:lnTo>
                    <a:pt x="31954" y="20822"/>
                  </a:lnTo>
                  <a:lnTo>
                    <a:pt x="0" y="8895"/>
                  </a:lnTo>
                  <a:close/>
                </a:path>
              </a:pathLst>
            </a:custGeom>
            <a:solidFill>
              <a:srgbClr val="9225A5"/>
            </a:solidFill>
            <a:ln>
              <a:noFill/>
            </a:ln>
          </p:spPr>
        </p:sp>
        <p:sp>
          <p:nvSpPr>
            <p:cNvPr id="169" name="Google Shape;169;p24"/>
            <p:cNvSpPr/>
            <p:nvPr/>
          </p:nvSpPr>
          <p:spPr>
            <a:xfrm>
              <a:off x="3844034" y="2401368"/>
              <a:ext cx="1356545" cy="672851"/>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170" name="Google Shape;170;p24"/>
            <p:cNvSpPr/>
            <p:nvPr/>
          </p:nvSpPr>
          <p:spPr>
            <a:xfrm>
              <a:off x="3930892" y="2272397"/>
              <a:ext cx="1175304" cy="581421"/>
            </a:xfrm>
            <a:custGeom>
              <a:rect b="b" l="l" r="r" t="t"/>
              <a:pathLst>
                <a:path extrusionOk="0" h="16300" w="49248">
                  <a:moveTo>
                    <a:pt x="0" y="7554"/>
                  </a:moveTo>
                  <a:lnTo>
                    <a:pt x="24649" y="16300"/>
                  </a:lnTo>
                  <a:lnTo>
                    <a:pt x="49248" y="7604"/>
                  </a:lnTo>
                  <a:lnTo>
                    <a:pt x="24599" y="0"/>
                  </a:lnTo>
                  <a:close/>
                </a:path>
              </a:pathLst>
            </a:custGeom>
            <a:solidFill>
              <a:srgbClr val="D9D9D9"/>
            </a:solidFill>
            <a:ln>
              <a:noFill/>
            </a:ln>
          </p:spPr>
        </p:sp>
        <p:sp>
          <p:nvSpPr>
            <p:cNvPr id="171" name="Google Shape;171;p24"/>
            <p:cNvSpPr/>
            <p:nvPr/>
          </p:nvSpPr>
          <p:spPr>
            <a:xfrm>
              <a:off x="4052837" y="2081437"/>
              <a:ext cx="931314" cy="460727"/>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172" name="Google Shape;172;p24"/>
            <p:cNvSpPr/>
            <p:nvPr/>
          </p:nvSpPr>
          <p:spPr>
            <a:xfrm>
              <a:off x="4233144" y="1787006"/>
              <a:ext cx="573183" cy="289305"/>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173" name="Google Shape;173;p24"/>
            <p:cNvSpPr/>
            <p:nvPr/>
          </p:nvSpPr>
          <p:spPr>
            <a:xfrm>
              <a:off x="3640743" y="2708179"/>
              <a:ext cx="881371" cy="854431"/>
            </a:xfrm>
            <a:custGeom>
              <a:rect b="b" l="l" r="r" t="t"/>
              <a:pathLst>
                <a:path extrusionOk="0" h="20822" w="31954">
                  <a:moveTo>
                    <a:pt x="7355" y="0"/>
                  </a:moveTo>
                  <a:lnTo>
                    <a:pt x="31954" y="8796"/>
                  </a:lnTo>
                  <a:lnTo>
                    <a:pt x="31954" y="20822"/>
                  </a:lnTo>
                  <a:lnTo>
                    <a:pt x="0" y="8895"/>
                  </a:lnTo>
                  <a:close/>
                </a:path>
              </a:pathLst>
            </a:custGeom>
            <a:solidFill>
              <a:srgbClr val="551561"/>
            </a:solidFill>
            <a:ln>
              <a:noFill/>
            </a:ln>
          </p:spPr>
        </p:sp>
        <p:sp>
          <p:nvSpPr>
            <p:cNvPr id="174" name="Google Shape;174;p24"/>
            <p:cNvSpPr/>
            <p:nvPr/>
          </p:nvSpPr>
          <p:spPr>
            <a:xfrm>
              <a:off x="3964720" y="2291507"/>
              <a:ext cx="555203" cy="453658"/>
            </a:xfrm>
            <a:custGeom>
              <a:rect b="b" l="l" r="r" t="t"/>
              <a:pathLst>
                <a:path extrusionOk="0" h="12771" w="23257">
                  <a:moveTo>
                    <a:pt x="3727" y="0"/>
                  </a:moveTo>
                  <a:lnTo>
                    <a:pt x="0" y="4522"/>
                  </a:lnTo>
                  <a:lnTo>
                    <a:pt x="23257" y="12771"/>
                  </a:lnTo>
                  <a:lnTo>
                    <a:pt x="23257" y="7056"/>
                  </a:lnTo>
                  <a:close/>
                </a:path>
              </a:pathLst>
            </a:custGeom>
            <a:gradFill>
              <a:gsLst>
                <a:gs pos="0">
                  <a:srgbClr val="FFCA37"/>
                </a:gs>
                <a:gs pos="100000">
                  <a:srgbClr val="AD8107"/>
                </a:gs>
              </a:gsLst>
              <a:lin ang="5400012" scaled="0"/>
            </a:gradFill>
            <a:ln>
              <a:noFill/>
            </a:ln>
          </p:spPr>
        </p:sp>
        <p:sp>
          <p:nvSpPr>
            <p:cNvPr id="175" name="Google Shape;175;p24"/>
            <p:cNvSpPr/>
            <p:nvPr/>
          </p:nvSpPr>
          <p:spPr>
            <a:xfrm flipH="1">
              <a:off x="4518736" y="2291507"/>
              <a:ext cx="555203" cy="453658"/>
            </a:xfrm>
            <a:custGeom>
              <a:rect b="b" l="l" r="r" t="t"/>
              <a:pathLst>
                <a:path extrusionOk="0" h="12771" w="23257">
                  <a:moveTo>
                    <a:pt x="3727" y="0"/>
                  </a:moveTo>
                  <a:lnTo>
                    <a:pt x="0" y="4522"/>
                  </a:lnTo>
                  <a:lnTo>
                    <a:pt x="23257" y="12771"/>
                  </a:lnTo>
                  <a:lnTo>
                    <a:pt x="23257" y="7056"/>
                  </a:lnTo>
                  <a:close/>
                </a:path>
              </a:pathLst>
            </a:custGeom>
            <a:solidFill>
              <a:srgbClr val="F4B400"/>
            </a:solidFill>
            <a:ln>
              <a:noFill/>
            </a:ln>
          </p:spPr>
        </p:sp>
        <p:sp>
          <p:nvSpPr>
            <p:cNvPr id="176" name="Google Shape;176;p24"/>
            <p:cNvSpPr/>
            <p:nvPr/>
          </p:nvSpPr>
          <p:spPr>
            <a:xfrm>
              <a:off x="4084537" y="1922553"/>
              <a:ext cx="435387" cy="501365"/>
            </a:xfrm>
            <a:custGeom>
              <a:rect b="b" l="l" r="r" t="t"/>
              <a:pathLst>
                <a:path extrusionOk="0" h="14114" w="18238">
                  <a:moveTo>
                    <a:pt x="6262" y="0"/>
                  </a:moveTo>
                  <a:lnTo>
                    <a:pt x="18238" y="4324"/>
                  </a:lnTo>
                  <a:lnTo>
                    <a:pt x="18238" y="14114"/>
                  </a:lnTo>
                  <a:lnTo>
                    <a:pt x="0" y="7554"/>
                  </a:lnTo>
                  <a:close/>
                </a:path>
              </a:pathLst>
            </a:custGeom>
            <a:solidFill>
              <a:srgbClr val="551561"/>
            </a:solidFill>
            <a:ln>
              <a:noFill/>
            </a:ln>
          </p:spPr>
        </p:sp>
        <p:sp>
          <p:nvSpPr>
            <p:cNvPr id="177" name="Google Shape;177;p24"/>
            <p:cNvSpPr/>
            <p:nvPr/>
          </p:nvSpPr>
          <p:spPr>
            <a:xfrm flipH="1">
              <a:off x="4518735" y="1922553"/>
              <a:ext cx="435387" cy="501365"/>
            </a:xfrm>
            <a:custGeom>
              <a:rect b="b" l="l" r="r" t="t"/>
              <a:pathLst>
                <a:path extrusionOk="0" h="14114" w="18238">
                  <a:moveTo>
                    <a:pt x="6262" y="0"/>
                  </a:moveTo>
                  <a:lnTo>
                    <a:pt x="18238" y="4324"/>
                  </a:lnTo>
                  <a:lnTo>
                    <a:pt x="18238" y="14114"/>
                  </a:lnTo>
                  <a:lnTo>
                    <a:pt x="0" y="7554"/>
                  </a:lnTo>
                  <a:close/>
                </a:path>
              </a:pathLst>
            </a:custGeom>
            <a:solidFill>
              <a:srgbClr val="701C7F"/>
            </a:solidFill>
            <a:ln>
              <a:noFill/>
            </a:ln>
          </p:spPr>
        </p:sp>
        <p:sp>
          <p:nvSpPr>
            <p:cNvPr id="178" name="Google Shape;178;p24"/>
            <p:cNvSpPr/>
            <p:nvPr/>
          </p:nvSpPr>
          <p:spPr>
            <a:xfrm>
              <a:off x="4266040" y="1368287"/>
              <a:ext cx="253884" cy="593119"/>
            </a:xfrm>
            <a:custGeom>
              <a:rect b="b" l="l" r="r" t="t"/>
              <a:pathLst>
                <a:path extrusionOk="0" h="16697" w="10635">
                  <a:moveTo>
                    <a:pt x="10635" y="0"/>
                  </a:moveTo>
                  <a:lnTo>
                    <a:pt x="0" y="12722"/>
                  </a:lnTo>
                  <a:lnTo>
                    <a:pt x="10635" y="16697"/>
                  </a:lnTo>
                  <a:close/>
                </a:path>
              </a:pathLst>
            </a:custGeom>
            <a:solidFill>
              <a:srgbClr val="551561"/>
            </a:solidFill>
            <a:ln>
              <a:noFill/>
            </a:ln>
          </p:spPr>
        </p:sp>
        <p:sp>
          <p:nvSpPr>
            <p:cNvPr id="179" name="Google Shape;179;p24"/>
            <p:cNvSpPr/>
            <p:nvPr/>
          </p:nvSpPr>
          <p:spPr>
            <a:xfrm flipH="1">
              <a:off x="4518734" y="1368287"/>
              <a:ext cx="253884" cy="593119"/>
            </a:xfrm>
            <a:custGeom>
              <a:rect b="b" l="l" r="r" t="t"/>
              <a:pathLst>
                <a:path extrusionOk="0" h="16697" w="10635">
                  <a:moveTo>
                    <a:pt x="10635" y="0"/>
                  </a:moveTo>
                  <a:lnTo>
                    <a:pt x="0" y="12722"/>
                  </a:lnTo>
                  <a:lnTo>
                    <a:pt x="10635" y="16697"/>
                  </a:lnTo>
                  <a:close/>
                </a:path>
              </a:pathLst>
            </a:custGeom>
            <a:solidFill>
              <a:srgbClr val="701C7F"/>
            </a:solidFill>
            <a:ln>
              <a:noFill/>
            </a:ln>
          </p:spPr>
        </p:sp>
        <p:sp>
          <p:nvSpPr>
            <p:cNvPr id="180" name="Google Shape;180;p24"/>
            <p:cNvSpPr/>
            <p:nvPr/>
          </p:nvSpPr>
          <p:spPr>
            <a:xfrm>
              <a:off x="3877348" y="2290728"/>
              <a:ext cx="642683" cy="657851"/>
            </a:xfrm>
            <a:custGeom>
              <a:rect b="b" l="l" r="r" t="t"/>
              <a:pathLst>
                <a:path extrusionOk="0" h="46623" w="65016">
                  <a:moveTo>
                    <a:pt x="17858" y="0"/>
                  </a:moveTo>
                  <a:lnTo>
                    <a:pt x="0" y="22135"/>
                  </a:lnTo>
                  <a:lnTo>
                    <a:pt x="65016" y="46623"/>
                  </a:lnTo>
                  <a:lnTo>
                    <a:pt x="65016" y="17537"/>
                  </a:lnTo>
                  <a:close/>
                </a:path>
              </a:pathLst>
            </a:custGeom>
            <a:solidFill>
              <a:srgbClr val="551561"/>
            </a:solidFill>
            <a:ln>
              <a:noFill/>
            </a:ln>
          </p:spPr>
        </p:sp>
        <p:sp>
          <p:nvSpPr>
            <p:cNvPr id="181" name="Google Shape;181;p24"/>
            <p:cNvSpPr/>
            <p:nvPr/>
          </p:nvSpPr>
          <p:spPr>
            <a:xfrm flipH="1">
              <a:off x="4518572" y="2291772"/>
              <a:ext cx="642683" cy="657851"/>
            </a:xfrm>
            <a:custGeom>
              <a:rect b="b" l="l" r="r" t="t"/>
              <a:pathLst>
                <a:path extrusionOk="0" h="46623" w="65016">
                  <a:moveTo>
                    <a:pt x="17858" y="0"/>
                  </a:moveTo>
                  <a:lnTo>
                    <a:pt x="0" y="22135"/>
                  </a:lnTo>
                  <a:lnTo>
                    <a:pt x="65016" y="46623"/>
                  </a:lnTo>
                  <a:lnTo>
                    <a:pt x="65016" y="17537"/>
                  </a:lnTo>
                  <a:close/>
                </a:path>
              </a:pathLst>
            </a:custGeom>
            <a:solidFill>
              <a:srgbClr val="761E86"/>
            </a:solidFill>
            <a:ln>
              <a:noFill/>
            </a:ln>
          </p:spPr>
        </p:sp>
        <p:sp>
          <p:nvSpPr>
            <p:cNvPr id="182" name="Google Shape;182;p24"/>
            <p:cNvSpPr/>
            <p:nvPr/>
          </p:nvSpPr>
          <p:spPr>
            <a:xfrm flipH="1">
              <a:off x="4522009" y="2708179"/>
              <a:ext cx="881371" cy="854431"/>
            </a:xfrm>
            <a:custGeom>
              <a:rect b="b" l="l" r="r" t="t"/>
              <a:pathLst>
                <a:path extrusionOk="0" h="20822" w="31954">
                  <a:moveTo>
                    <a:pt x="7355" y="0"/>
                  </a:moveTo>
                  <a:lnTo>
                    <a:pt x="31954" y="8796"/>
                  </a:lnTo>
                  <a:lnTo>
                    <a:pt x="31954" y="20822"/>
                  </a:lnTo>
                  <a:lnTo>
                    <a:pt x="0" y="8895"/>
                  </a:lnTo>
                  <a:close/>
                </a:path>
              </a:pathLst>
            </a:custGeom>
            <a:solidFill>
              <a:srgbClr val="7F2090"/>
            </a:solidFill>
            <a:ln>
              <a:noFill/>
            </a:ln>
          </p:spPr>
        </p:sp>
      </p:grpSp>
      <p:sp>
        <p:nvSpPr>
          <p:cNvPr id="183" name="Google Shape;183;p24"/>
          <p:cNvSpPr/>
          <p:nvPr/>
        </p:nvSpPr>
        <p:spPr>
          <a:xfrm>
            <a:off x="3610762" y="1072050"/>
            <a:ext cx="2443500" cy="2999400"/>
          </a:xfrm>
          <a:prstGeom prst="mathMultiply">
            <a:avLst>
              <a:gd fmla="val 23520" name="adj1"/>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grpSp>
        <p:nvGrpSpPr>
          <p:cNvPr id="188" name="Google Shape;188;p25"/>
          <p:cNvGrpSpPr/>
          <p:nvPr/>
        </p:nvGrpSpPr>
        <p:grpSpPr>
          <a:xfrm>
            <a:off x="647752" y="1350747"/>
            <a:ext cx="3862718" cy="2753896"/>
            <a:chOff x="2744034" y="1146343"/>
            <a:chExt cx="1827900" cy="2399700"/>
          </a:xfrm>
        </p:grpSpPr>
        <p:sp>
          <p:nvSpPr>
            <p:cNvPr id="189" name="Google Shape;189;p25"/>
            <p:cNvSpPr/>
            <p:nvPr/>
          </p:nvSpPr>
          <p:spPr>
            <a:xfrm rot="-5400000">
              <a:off x="2458134" y="1432243"/>
              <a:ext cx="2399700" cy="1827900"/>
            </a:xfrm>
            <a:prstGeom prst="rightArrowCallout">
              <a:avLst>
                <a:gd fmla="val 9283" name="adj1"/>
                <a:gd fmla="val 13570" name="adj2"/>
                <a:gd fmla="val 16082" name="adj3"/>
                <a:gd fmla="val 81236" name="adj4"/>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5"/>
            <p:cNvSpPr/>
            <p:nvPr/>
          </p:nvSpPr>
          <p:spPr>
            <a:xfrm flipH="1">
              <a:off x="2832600" y="1686400"/>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5"/>
            <p:cNvSpPr txBox="1"/>
            <p:nvPr/>
          </p:nvSpPr>
          <p:spPr>
            <a:xfrm>
              <a:off x="2966450" y="1739716"/>
              <a:ext cx="1383000" cy="14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800">
                  <a:solidFill>
                    <a:srgbClr val="FFFFFF"/>
                  </a:solidFill>
                  <a:latin typeface="Roboto"/>
                  <a:ea typeface="Roboto"/>
                  <a:cs typeface="Roboto"/>
                  <a:sym typeface="Roboto"/>
                </a:rPr>
                <a:t>Accept new elements in support of vaccine; change existing dissonant beliefs, attitudes, behaviors, values and identity</a:t>
              </a:r>
              <a:endParaRPr sz="1500">
                <a:solidFill>
                  <a:srgbClr val="FFFFFF"/>
                </a:solidFill>
              </a:endParaRPr>
            </a:p>
          </p:txBody>
        </p:sp>
      </p:grpSp>
      <p:sp>
        <p:nvSpPr>
          <p:cNvPr id="192" name="Google Shape;192;p25"/>
          <p:cNvSpPr txBox="1"/>
          <p:nvPr>
            <p:ph type="title"/>
          </p:nvPr>
        </p:nvSpPr>
        <p:spPr>
          <a:xfrm>
            <a:off x="371475" y="85250"/>
            <a:ext cx="8772600" cy="1285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Cognitive Dissonance Theory</a:t>
            </a:r>
            <a:endParaRPr/>
          </a:p>
        </p:txBody>
      </p:sp>
      <p:sp>
        <p:nvSpPr>
          <p:cNvPr id="193" name="Google Shape;193;p25"/>
          <p:cNvSpPr txBox="1"/>
          <p:nvPr/>
        </p:nvSpPr>
        <p:spPr>
          <a:xfrm>
            <a:off x="4822675" y="4536000"/>
            <a:ext cx="3057600" cy="531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t>Refuse </a:t>
            </a:r>
            <a:r>
              <a:rPr b="1" lang="en" sz="2000"/>
              <a:t>vaccine</a:t>
            </a:r>
            <a:endParaRPr b="1" sz="2000"/>
          </a:p>
        </p:txBody>
      </p:sp>
      <p:grpSp>
        <p:nvGrpSpPr>
          <p:cNvPr id="194" name="Google Shape;194;p25"/>
          <p:cNvGrpSpPr/>
          <p:nvPr/>
        </p:nvGrpSpPr>
        <p:grpSpPr>
          <a:xfrm>
            <a:off x="4510476" y="1884147"/>
            <a:ext cx="3742625" cy="2753896"/>
            <a:chOff x="4572084" y="1541665"/>
            <a:chExt cx="1827900" cy="2399700"/>
          </a:xfrm>
        </p:grpSpPr>
        <p:sp>
          <p:nvSpPr>
            <p:cNvPr id="195" name="Google Shape;195;p25"/>
            <p:cNvSpPr/>
            <p:nvPr/>
          </p:nvSpPr>
          <p:spPr>
            <a:xfrm rot="5400000">
              <a:off x="4286184" y="1827565"/>
              <a:ext cx="2399700" cy="1827900"/>
            </a:xfrm>
            <a:prstGeom prst="rightArrowCallout">
              <a:avLst>
                <a:gd fmla="val 9283" name="adj1"/>
                <a:gd fmla="val 13570" name="adj2"/>
                <a:gd fmla="val 16082" name="adj3"/>
                <a:gd fmla="val 81236" name="adj4"/>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p:nvPr/>
          </p:nvSpPr>
          <p:spPr>
            <a:xfrm flipH="1" rot="10800000">
              <a:off x="4662018" y="1631607"/>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txBox="1"/>
            <p:nvPr/>
          </p:nvSpPr>
          <p:spPr>
            <a:xfrm>
              <a:off x="4794425" y="1739716"/>
              <a:ext cx="1383000" cy="14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900">
                  <a:solidFill>
                    <a:srgbClr val="FFFFFF"/>
                  </a:solidFill>
                  <a:latin typeface="Roboto"/>
                  <a:ea typeface="Roboto"/>
                  <a:cs typeface="Roboto"/>
                  <a:sym typeface="Roboto"/>
                </a:rPr>
                <a:t>Reject new elements, maintain existing beliefs, attitudes, behaviors, values and identities</a:t>
              </a:r>
              <a:endParaRPr sz="1600">
                <a:solidFill>
                  <a:srgbClr val="FFFFFF"/>
                </a:solidFill>
              </a:endParaRPr>
            </a:p>
          </p:txBody>
        </p:sp>
      </p:grpSp>
      <p:sp>
        <p:nvSpPr>
          <p:cNvPr id="198" name="Google Shape;198;p25"/>
          <p:cNvSpPr txBox="1"/>
          <p:nvPr/>
        </p:nvSpPr>
        <p:spPr>
          <a:xfrm>
            <a:off x="1039622" y="915650"/>
            <a:ext cx="2966700" cy="531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t>Get vaccine</a:t>
            </a:r>
            <a:endParaRPr b="1"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6"/>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Functional Attitude Theory</a:t>
            </a:r>
            <a:endParaRPr/>
          </a:p>
        </p:txBody>
      </p:sp>
      <p:sp>
        <p:nvSpPr>
          <p:cNvPr id="204" name="Google Shape;204;p26"/>
          <p:cNvSpPr txBox="1"/>
          <p:nvPr>
            <p:ph idx="1" type="body"/>
          </p:nvPr>
        </p:nvSpPr>
        <p:spPr>
          <a:xfrm>
            <a:off x="371475" y="1010550"/>
            <a:ext cx="7886700" cy="399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500"/>
              </a:spcBef>
              <a:spcAft>
                <a:spcPts val="0"/>
              </a:spcAft>
              <a:buClr>
                <a:schemeClr val="dk1"/>
              </a:buClr>
              <a:buSzPts val="1100"/>
              <a:buFont typeface="Arial"/>
              <a:buNone/>
            </a:pPr>
            <a:r>
              <a:rPr lang="en" sz="1900">
                <a:latin typeface="Arial"/>
                <a:ea typeface="Arial"/>
                <a:cs typeface="Arial"/>
                <a:sym typeface="Arial"/>
              </a:rPr>
              <a:t>Different attitudes serve different functions, such as</a:t>
            </a:r>
            <a:r>
              <a:rPr lang="en" sz="1900">
                <a:latin typeface="Arial"/>
                <a:ea typeface="Arial"/>
                <a:cs typeface="Arial"/>
                <a:sym typeface="Arial"/>
              </a:rPr>
              <a:t>...</a:t>
            </a:r>
            <a:endParaRPr sz="1900">
              <a:latin typeface="Arial"/>
              <a:ea typeface="Arial"/>
              <a:cs typeface="Arial"/>
              <a:sym typeface="Arial"/>
            </a:endParaRPr>
          </a:p>
          <a:p>
            <a:pPr indent="-355600" lvl="0" marL="457200" rtl="0" algn="l">
              <a:lnSpc>
                <a:spcPct val="100000"/>
              </a:lnSpc>
              <a:spcBef>
                <a:spcPts val="500"/>
              </a:spcBef>
              <a:spcAft>
                <a:spcPts val="0"/>
              </a:spcAft>
              <a:buSzPts val="2000"/>
              <a:buFont typeface="Arial"/>
              <a:buChar char="•"/>
            </a:pPr>
            <a:r>
              <a:rPr lang="en" sz="2000">
                <a:latin typeface="Arial"/>
                <a:ea typeface="Arial"/>
                <a:cs typeface="Arial"/>
                <a:sym typeface="Arial"/>
              </a:rPr>
              <a:t>Knowledge</a:t>
            </a:r>
            <a:endParaRPr sz="2000">
              <a:latin typeface="Arial"/>
              <a:ea typeface="Arial"/>
              <a:cs typeface="Arial"/>
              <a:sym typeface="Arial"/>
            </a:endParaRPr>
          </a:p>
          <a:p>
            <a:pPr indent="-342900" lvl="1" marL="914400" rtl="0" algn="l">
              <a:lnSpc>
                <a:spcPct val="100000"/>
              </a:lnSpc>
              <a:spcBef>
                <a:spcPts val="0"/>
              </a:spcBef>
              <a:spcAft>
                <a:spcPts val="0"/>
              </a:spcAft>
              <a:buSzPts val="1800"/>
              <a:buFont typeface="Arial"/>
              <a:buChar char="•"/>
            </a:pPr>
            <a:r>
              <a:rPr lang="en">
                <a:latin typeface="Arial"/>
                <a:ea typeface="Arial"/>
                <a:cs typeface="Arial"/>
                <a:sym typeface="Arial"/>
              </a:rPr>
              <a:t>Help organize, provide context for incoming information</a:t>
            </a:r>
            <a:endParaRPr>
              <a:latin typeface="Arial"/>
              <a:ea typeface="Arial"/>
              <a:cs typeface="Arial"/>
              <a:sym typeface="Arial"/>
            </a:endParaRPr>
          </a:p>
          <a:p>
            <a:pPr indent="-342900" lvl="1" marL="914400" rtl="0" algn="l">
              <a:lnSpc>
                <a:spcPct val="100000"/>
              </a:lnSpc>
              <a:spcBef>
                <a:spcPts val="0"/>
              </a:spcBef>
              <a:spcAft>
                <a:spcPts val="0"/>
              </a:spcAft>
              <a:buSzPts val="1800"/>
              <a:buFont typeface="Arial"/>
              <a:buChar char="•"/>
            </a:pPr>
            <a:r>
              <a:rPr lang="en">
                <a:latin typeface="Arial"/>
                <a:ea typeface="Arial"/>
                <a:cs typeface="Arial"/>
                <a:sym typeface="Arial"/>
              </a:rPr>
              <a:t>Explain complex external world</a:t>
            </a:r>
            <a:endParaRPr>
              <a:latin typeface="Arial"/>
              <a:ea typeface="Arial"/>
              <a:cs typeface="Arial"/>
              <a:sym typeface="Arial"/>
            </a:endParaRPr>
          </a:p>
          <a:p>
            <a:pPr indent="-355600" lvl="0" marL="457200" rtl="0" algn="l">
              <a:lnSpc>
                <a:spcPct val="100000"/>
              </a:lnSpc>
              <a:spcBef>
                <a:spcPts val="0"/>
              </a:spcBef>
              <a:spcAft>
                <a:spcPts val="0"/>
              </a:spcAft>
              <a:buSzPts val="2000"/>
              <a:buFont typeface="Arial"/>
              <a:buChar char="•"/>
            </a:pPr>
            <a:r>
              <a:rPr lang="en" sz="2000">
                <a:latin typeface="Arial"/>
                <a:ea typeface="Arial"/>
                <a:cs typeface="Arial"/>
                <a:sym typeface="Arial"/>
              </a:rPr>
              <a:t>Utilitarian</a:t>
            </a:r>
            <a:endParaRPr sz="2000">
              <a:latin typeface="Arial"/>
              <a:ea typeface="Arial"/>
              <a:cs typeface="Arial"/>
              <a:sym typeface="Arial"/>
            </a:endParaRPr>
          </a:p>
          <a:p>
            <a:pPr indent="-342900" lvl="1" marL="914400" rtl="0" algn="l">
              <a:lnSpc>
                <a:spcPct val="100000"/>
              </a:lnSpc>
              <a:spcBef>
                <a:spcPts val="0"/>
              </a:spcBef>
              <a:spcAft>
                <a:spcPts val="0"/>
              </a:spcAft>
              <a:buSzPts val="1800"/>
              <a:buFont typeface="Arial"/>
              <a:buChar char="•"/>
            </a:pPr>
            <a:r>
              <a:rPr lang="en">
                <a:latin typeface="Arial"/>
                <a:ea typeface="Arial"/>
                <a:cs typeface="Arial"/>
                <a:sym typeface="Arial"/>
              </a:rPr>
              <a:t>Instrumental function, means to achieve an end</a:t>
            </a:r>
            <a:endParaRPr>
              <a:latin typeface="Arial"/>
              <a:ea typeface="Arial"/>
              <a:cs typeface="Arial"/>
              <a:sym typeface="Arial"/>
            </a:endParaRPr>
          </a:p>
          <a:p>
            <a:pPr indent="-355600" lvl="0" marL="457200" rtl="0" algn="l">
              <a:lnSpc>
                <a:spcPct val="100000"/>
              </a:lnSpc>
              <a:spcBef>
                <a:spcPts val="0"/>
              </a:spcBef>
              <a:spcAft>
                <a:spcPts val="0"/>
              </a:spcAft>
              <a:buSzPts val="2000"/>
              <a:buFont typeface="Arial"/>
              <a:buChar char="•"/>
            </a:pPr>
            <a:r>
              <a:rPr lang="en" sz="2000">
                <a:latin typeface="Arial"/>
                <a:ea typeface="Arial"/>
                <a:cs typeface="Arial"/>
                <a:sym typeface="Arial"/>
              </a:rPr>
              <a:t>Social adjustive</a:t>
            </a:r>
            <a:endParaRPr sz="2000">
              <a:latin typeface="Arial"/>
              <a:ea typeface="Arial"/>
              <a:cs typeface="Arial"/>
              <a:sym typeface="Arial"/>
            </a:endParaRPr>
          </a:p>
          <a:p>
            <a:pPr indent="-342900" lvl="1" marL="914400" rtl="0" algn="l">
              <a:lnSpc>
                <a:spcPct val="100000"/>
              </a:lnSpc>
              <a:spcBef>
                <a:spcPts val="0"/>
              </a:spcBef>
              <a:spcAft>
                <a:spcPts val="0"/>
              </a:spcAft>
              <a:buSzPts val="1800"/>
              <a:buFont typeface="Arial"/>
              <a:buChar char="•"/>
            </a:pPr>
            <a:r>
              <a:rPr lang="en">
                <a:latin typeface="Arial"/>
                <a:ea typeface="Arial"/>
                <a:cs typeface="Arial"/>
                <a:sym typeface="Arial"/>
              </a:rPr>
              <a:t>Need to belong, be attractive to others</a:t>
            </a:r>
            <a:endParaRPr>
              <a:latin typeface="Arial"/>
              <a:ea typeface="Arial"/>
              <a:cs typeface="Arial"/>
              <a:sym typeface="Arial"/>
            </a:endParaRPr>
          </a:p>
          <a:p>
            <a:pPr indent="-355600" lvl="0" marL="457200" rtl="0" algn="l">
              <a:lnSpc>
                <a:spcPct val="100000"/>
              </a:lnSpc>
              <a:spcBef>
                <a:spcPts val="0"/>
              </a:spcBef>
              <a:spcAft>
                <a:spcPts val="0"/>
              </a:spcAft>
              <a:buSzPts val="2000"/>
              <a:buFont typeface="Arial"/>
              <a:buChar char="•"/>
            </a:pPr>
            <a:r>
              <a:rPr lang="en" sz="2000">
                <a:latin typeface="Arial"/>
                <a:ea typeface="Arial"/>
                <a:cs typeface="Arial"/>
                <a:sym typeface="Arial"/>
              </a:rPr>
              <a:t>Value-expressive</a:t>
            </a:r>
            <a:endParaRPr sz="2000">
              <a:latin typeface="Arial"/>
              <a:ea typeface="Arial"/>
              <a:cs typeface="Arial"/>
              <a:sym typeface="Arial"/>
            </a:endParaRPr>
          </a:p>
          <a:p>
            <a:pPr indent="-342900" lvl="1" marL="914400" rtl="0" algn="l">
              <a:lnSpc>
                <a:spcPct val="100000"/>
              </a:lnSpc>
              <a:spcBef>
                <a:spcPts val="0"/>
              </a:spcBef>
              <a:spcAft>
                <a:spcPts val="0"/>
              </a:spcAft>
              <a:buSzPts val="1800"/>
              <a:buFont typeface="Arial"/>
              <a:buChar char="•"/>
            </a:pPr>
            <a:r>
              <a:rPr lang="en">
                <a:latin typeface="Arial"/>
                <a:ea typeface="Arial"/>
                <a:cs typeface="Arial"/>
                <a:sym typeface="Arial"/>
              </a:rPr>
              <a:t>Express underlying values and ideologies</a:t>
            </a:r>
            <a:endParaRPr>
              <a:latin typeface="Arial"/>
              <a:ea typeface="Arial"/>
              <a:cs typeface="Arial"/>
              <a:sym typeface="Arial"/>
            </a:endParaRPr>
          </a:p>
          <a:p>
            <a:pPr indent="0" lvl="0" marL="0" rtl="0" algn="l">
              <a:lnSpc>
                <a:spcPct val="100000"/>
              </a:lnSpc>
              <a:spcBef>
                <a:spcPts val="500"/>
              </a:spcBef>
              <a:spcAft>
                <a:spcPts val="0"/>
              </a:spcAft>
              <a:buClr>
                <a:schemeClr val="dk1"/>
              </a:buClr>
              <a:buSzPts val="1100"/>
              <a:buFont typeface="Arial"/>
              <a:buNone/>
            </a:pPr>
            <a:r>
              <a:t/>
            </a:r>
            <a:endParaRPr b="1" sz="1500">
              <a:latin typeface="Arial"/>
              <a:ea typeface="Arial"/>
              <a:cs typeface="Arial"/>
              <a:sym typeface="Arial"/>
            </a:endParaRPr>
          </a:p>
          <a:p>
            <a:pPr indent="-38100" lvl="0" marL="177800" rtl="0" algn="l">
              <a:lnSpc>
                <a:spcPct val="100000"/>
              </a:lnSpc>
              <a:spcBef>
                <a:spcPts val="0"/>
              </a:spcBef>
              <a:spcAft>
                <a:spcPts val="0"/>
              </a:spcAft>
              <a:buClr>
                <a:schemeClr val="dk1"/>
              </a:buClr>
              <a:buSzPts val="2100"/>
              <a:buNone/>
            </a:pPr>
            <a:r>
              <a:t/>
            </a:r>
            <a:endParaRPr sz="1400"/>
          </a:p>
        </p:txBody>
      </p:sp>
      <p:sp>
        <p:nvSpPr>
          <p:cNvPr id="205" name="Google Shape;205;p26"/>
          <p:cNvSpPr txBox="1"/>
          <p:nvPr/>
        </p:nvSpPr>
        <p:spPr>
          <a:xfrm>
            <a:off x="0" y="4607700"/>
            <a:ext cx="9144000" cy="61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222222"/>
                </a:solidFill>
              </a:rPr>
              <a:t>Note: Not all functions specified by Functional Attitude Theory are discussed here.</a:t>
            </a:r>
            <a:endParaRPr sz="800">
              <a:solidFill>
                <a:srgbClr val="222222"/>
              </a:solidFill>
            </a:endParaRPr>
          </a:p>
          <a:p>
            <a:pPr indent="0" lvl="0" marL="0" rtl="0" algn="l">
              <a:lnSpc>
                <a:spcPct val="115000"/>
              </a:lnSpc>
              <a:spcBef>
                <a:spcPts val="0"/>
              </a:spcBef>
              <a:spcAft>
                <a:spcPts val="0"/>
              </a:spcAft>
              <a:buNone/>
            </a:pPr>
            <a:r>
              <a:rPr lang="en" sz="800">
                <a:solidFill>
                  <a:srgbClr val="222222"/>
                </a:solidFill>
              </a:rPr>
              <a:t>Carpenter, C., Boster, F. J., &amp; Andrews, K. R. (2013). Functional attitude theory. </a:t>
            </a:r>
            <a:r>
              <a:rPr i="1" lang="en" sz="800">
                <a:solidFill>
                  <a:srgbClr val="222222"/>
                </a:solidFill>
              </a:rPr>
              <a:t>The SAGE handbook of persuasion: Developments in theory and practice</a:t>
            </a:r>
            <a:r>
              <a:rPr lang="en" sz="800">
                <a:solidFill>
                  <a:srgbClr val="222222"/>
                </a:solidFill>
              </a:rPr>
              <a:t>, 104-119.; Carpenter, C.J. (2012). </a:t>
            </a:r>
            <a:r>
              <a:rPr lang="en" sz="800">
                <a:solidFill>
                  <a:schemeClr val="dk1"/>
                </a:solidFill>
              </a:rPr>
              <a:t>A Meta-Analysis of the Functional Matching Effect Based on Functional Attitude Theory. </a:t>
            </a:r>
            <a:r>
              <a:rPr i="1" lang="en" sz="800">
                <a:solidFill>
                  <a:schemeClr val="dk1"/>
                </a:solidFill>
              </a:rPr>
              <a:t>Southern Communication Journal, 5, 438-51.</a:t>
            </a:r>
            <a:endParaRPr i="1" sz="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7"/>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3300"/>
              <a:buFont typeface="Calibri"/>
              <a:buNone/>
            </a:pPr>
            <a:r>
              <a:rPr lang="en"/>
              <a:t>Risk as analysis vs. Risk as feelings</a:t>
            </a:r>
            <a:endParaRPr/>
          </a:p>
        </p:txBody>
      </p:sp>
      <p:sp>
        <p:nvSpPr>
          <p:cNvPr id="211" name="Google Shape;211;p27"/>
          <p:cNvSpPr txBox="1"/>
          <p:nvPr>
            <p:ph idx="1" type="body"/>
          </p:nvPr>
        </p:nvSpPr>
        <p:spPr>
          <a:xfrm>
            <a:off x="371475" y="1280400"/>
            <a:ext cx="3743400" cy="3212700"/>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139700" rtl="0" algn="ctr">
              <a:lnSpc>
                <a:spcPct val="90000"/>
              </a:lnSpc>
              <a:spcBef>
                <a:spcPts val="0"/>
              </a:spcBef>
              <a:spcAft>
                <a:spcPts val="0"/>
              </a:spcAft>
              <a:buClr>
                <a:schemeClr val="dk1"/>
              </a:buClr>
              <a:buSzPts val="2100"/>
              <a:buNone/>
            </a:pPr>
            <a:r>
              <a:rPr lang="en" sz="3200"/>
              <a:t>To assess risk, we use both are analytic  capacities as well as our feelings</a:t>
            </a:r>
            <a:endParaRPr sz="2400"/>
          </a:p>
        </p:txBody>
      </p:sp>
      <p:sp>
        <p:nvSpPr>
          <p:cNvPr id="212" name="Google Shape;212;p27"/>
          <p:cNvSpPr txBox="1"/>
          <p:nvPr/>
        </p:nvSpPr>
        <p:spPr>
          <a:xfrm>
            <a:off x="0" y="4845525"/>
            <a:ext cx="9144000" cy="29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800">
                <a:solidFill>
                  <a:schemeClr val="dk1"/>
                </a:solidFill>
                <a:latin typeface="Calibri"/>
                <a:ea typeface="Calibri"/>
                <a:cs typeface="Calibri"/>
                <a:sym typeface="Calibri"/>
              </a:rPr>
              <a:t>Slovic, P., Peters, E., Finucane, M. L., &amp; MacGregor, D. G. (2005). Negative affect, risk, and decision making. Health Psychology, 24, 35–40. </a:t>
            </a:r>
            <a:r>
              <a:rPr lang="en" sz="800" u="sng">
                <a:solidFill>
                  <a:schemeClr val="hlink"/>
                </a:solidFill>
                <a:latin typeface="Calibri"/>
                <a:ea typeface="Calibri"/>
                <a:cs typeface="Calibri"/>
                <a:sym typeface="Calibri"/>
                <a:hlinkClick r:id="rId3"/>
              </a:rPr>
              <a:t>This Photo</a:t>
            </a:r>
            <a:r>
              <a:rPr lang="en" sz="800">
                <a:solidFill>
                  <a:schemeClr val="dk1"/>
                </a:solidFill>
                <a:latin typeface="Calibri"/>
                <a:ea typeface="Calibri"/>
                <a:cs typeface="Calibri"/>
                <a:sym typeface="Calibri"/>
              </a:rPr>
              <a:t> (by Unknown Author is licensed under</a:t>
            </a:r>
            <a:r>
              <a:rPr lang="en" sz="800">
                <a:solidFill>
                  <a:schemeClr val="dk1"/>
                </a:solidFill>
                <a:uFill>
                  <a:noFill/>
                </a:uFill>
                <a:latin typeface="Calibri"/>
                <a:ea typeface="Calibri"/>
                <a:cs typeface="Calibri"/>
                <a:sym typeface="Calibri"/>
                <a:hlinkClick r:id="rId4">
                  <a:extLst>
                    <a:ext uri="{A12FA001-AC4F-418D-AE19-62706E023703}">
                      <ahyp:hlinkClr val="tx"/>
                    </a:ext>
                  </a:extLst>
                </a:hlinkClick>
              </a:rPr>
              <a:t> </a:t>
            </a:r>
            <a:r>
              <a:rPr lang="en" sz="800" u="sng">
                <a:solidFill>
                  <a:schemeClr val="hlink"/>
                </a:solidFill>
                <a:latin typeface="Calibri"/>
                <a:ea typeface="Calibri"/>
                <a:cs typeface="Calibri"/>
                <a:sym typeface="Calibri"/>
                <a:hlinkClick r:id="rId5"/>
              </a:rPr>
              <a:t>CC BY</a:t>
            </a:r>
            <a:endParaRPr sz="800" u="sng">
              <a:solidFill>
                <a:schemeClr val="hlink"/>
              </a:solidFill>
              <a:latin typeface="Calibri"/>
              <a:ea typeface="Calibri"/>
              <a:cs typeface="Calibri"/>
              <a:sym typeface="Calibri"/>
            </a:endParaRPr>
          </a:p>
          <a:p>
            <a:pPr indent="0" lvl="0" marL="0" rtl="0" algn="l">
              <a:lnSpc>
                <a:spcPct val="100000"/>
              </a:lnSpc>
              <a:spcBef>
                <a:spcPts val="0"/>
              </a:spcBef>
              <a:spcAft>
                <a:spcPts val="0"/>
              </a:spcAft>
              <a:buNone/>
            </a:pPr>
            <a:r>
              <a:t/>
            </a:r>
            <a:endParaRPr sz="800">
              <a:solidFill>
                <a:schemeClr val="dk1"/>
              </a:solidFill>
              <a:latin typeface="Calibri"/>
              <a:ea typeface="Calibri"/>
              <a:cs typeface="Calibri"/>
              <a:sym typeface="Calibri"/>
            </a:endParaRPr>
          </a:p>
        </p:txBody>
      </p:sp>
      <p:pic>
        <p:nvPicPr>
          <p:cNvPr id="213" name="Google Shape;213;p27"/>
          <p:cNvPicPr preferRelativeResize="0"/>
          <p:nvPr/>
        </p:nvPicPr>
        <p:blipFill>
          <a:blip r:embed="rId6">
            <a:alphaModFix/>
          </a:blip>
          <a:stretch>
            <a:fillRect/>
          </a:stretch>
        </p:blipFill>
        <p:spPr>
          <a:xfrm>
            <a:off x="4896174" y="1759150"/>
            <a:ext cx="3514950" cy="2733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8"/>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Risk as analysis</a:t>
            </a:r>
            <a:endParaRPr/>
          </a:p>
        </p:txBody>
      </p:sp>
      <p:sp>
        <p:nvSpPr>
          <p:cNvPr id="219" name="Google Shape;219;p28"/>
          <p:cNvSpPr txBox="1"/>
          <p:nvPr>
            <p:ph idx="1" type="body"/>
          </p:nvPr>
        </p:nvSpPr>
        <p:spPr>
          <a:xfrm>
            <a:off x="371475" y="1280401"/>
            <a:ext cx="7886700" cy="3720600"/>
          </a:xfrm>
          <a:prstGeom prst="rect">
            <a:avLst/>
          </a:prstGeom>
          <a:noFill/>
          <a:ln>
            <a:noFill/>
          </a:ln>
        </p:spPr>
        <p:txBody>
          <a:bodyPr anchorCtr="0" anchor="t" bIns="34275" lIns="68575" spcFirstLastPara="1" rIns="68575" wrap="square" tIns="34275">
            <a:noAutofit/>
          </a:bodyPr>
          <a:lstStyle/>
          <a:p>
            <a:pPr indent="0" lvl="0" marL="0" rtl="0" algn="l">
              <a:spcBef>
                <a:spcPts val="500"/>
              </a:spcBef>
              <a:spcAft>
                <a:spcPts val="0"/>
              </a:spcAft>
              <a:buClr>
                <a:schemeClr val="dk1"/>
              </a:buClr>
              <a:buSzPts val="1100"/>
              <a:buNone/>
            </a:pPr>
            <a:r>
              <a:rPr lang="en" sz="2400"/>
              <a:t>What are the chances of this happening?  How serious is it if this happens?</a:t>
            </a:r>
            <a:endParaRPr sz="2400"/>
          </a:p>
          <a:p>
            <a:pPr indent="0" lvl="0" marL="0" rtl="0" algn="l">
              <a:spcBef>
                <a:spcPts val="500"/>
              </a:spcBef>
              <a:spcAft>
                <a:spcPts val="0"/>
              </a:spcAft>
              <a:buClr>
                <a:schemeClr val="dk1"/>
              </a:buClr>
              <a:buSzPts val="1100"/>
              <a:buFont typeface="Arial"/>
              <a:buNone/>
            </a:pPr>
            <a:r>
              <a:t/>
            </a:r>
            <a:endParaRPr/>
          </a:p>
          <a:p>
            <a:pPr indent="0" lvl="0" marL="0" rtl="0" algn="l">
              <a:spcBef>
                <a:spcPts val="500"/>
              </a:spcBef>
              <a:spcAft>
                <a:spcPts val="0"/>
              </a:spcAft>
              <a:buClr>
                <a:schemeClr val="dk1"/>
              </a:buClr>
              <a:buSzPts val="1100"/>
              <a:buNone/>
            </a:pPr>
            <a:r>
              <a:rPr b="1" lang="en"/>
              <a:t>Example: What are my chances of getting Covid-19 if I go to this party?  How bad will Covid-19 be if I get it?</a:t>
            </a:r>
            <a:endParaRPr b="1"/>
          </a:p>
          <a:p>
            <a:pPr indent="0" lvl="0" marL="0" rtl="0" algn="l">
              <a:spcBef>
                <a:spcPts val="500"/>
              </a:spcBef>
              <a:spcAft>
                <a:spcPts val="0"/>
              </a:spcAft>
              <a:buClr>
                <a:schemeClr val="dk1"/>
              </a:buClr>
              <a:buSzPts val="1100"/>
              <a:buNone/>
            </a:pPr>
            <a:r>
              <a:rPr b="1" lang="en"/>
              <a:t>→ “</a:t>
            </a:r>
            <a:r>
              <a:rPr lang="en" sz="1700"/>
              <a:t>Unlikely I will get Covid-19” &amp; “I am young and healthy, it will be mild” = low    </a:t>
            </a:r>
            <a:endParaRPr sz="1700"/>
          </a:p>
          <a:p>
            <a:pPr indent="0" lvl="0" marL="0" rtl="0" algn="l">
              <a:spcBef>
                <a:spcPts val="500"/>
              </a:spcBef>
              <a:spcAft>
                <a:spcPts val="0"/>
              </a:spcAft>
              <a:buClr>
                <a:schemeClr val="dk1"/>
              </a:buClr>
              <a:buSzPts val="1100"/>
              <a:buNone/>
            </a:pPr>
            <a:r>
              <a:rPr lang="en" sz="1700"/>
              <a:t>        </a:t>
            </a:r>
            <a:r>
              <a:rPr lang="en" sz="1700"/>
              <a:t>perceived risk</a:t>
            </a:r>
            <a:endParaRPr sz="1700"/>
          </a:p>
          <a:p>
            <a:pPr indent="0" lvl="0" marL="0" rtl="0" algn="l">
              <a:spcBef>
                <a:spcPts val="500"/>
              </a:spcBef>
              <a:spcAft>
                <a:spcPts val="0"/>
              </a:spcAft>
              <a:buClr>
                <a:schemeClr val="dk1"/>
              </a:buClr>
              <a:buSzPts val="1100"/>
              <a:buFont typeface="Arial"/>
              <a:buNone/>
            </a:pPr>
            <a:r>
              <a:rPr lang="en" sz="1700"/>
              <a:t>→ “Very likely I will get Covid-19” &amp; “I am 75 and have multiple co-morbidities, it will be </a:t>
            </a:r>
            <a:endParaRPr sz="1700"/>
          </a:p>
          <a:p>
            <a:pPr indent="0" lvl="0" marL="0" rtl="0" algn="l">
              <a:spcBef>
                <a:spcPts val="500"/>
              </a:spcBef>
              <a:spcAft>
                <a:spcPts val="0"/>
              </a:spcAft>
              <a:buClr>
                <a:schemeClr val="dk1"/>
              </a:buClr>
              <a:buSzPts val="1100"/>
              <a:buFont typeface="Arial"/>
              <a:buNone/>
            </a:pPr>
            <a:r>
              <a:rPr lang="en" sz="1700"/>
              <a:t>        </a:t>
            </a:r>
            <a:r>
              <a:rPr lang="en" sz="1700"/>
              <a:t>severe” = high perceived risk</a:t>
            </a:r>
            <a:endParaRPr sz="1700"/>
          </a:p>
          <a:p>
            <a:pPr indent="-38100" lvl="0" marL="177800" rtl="0" algn="l">
              <a:lnSpc>
                <a:spcPct val="90000"/>
              </a:lnSpc>
              <a:spcBef>
                <a:spcPts val="0"/>
              </a:spcBef>
              <a:spcAft>
                <a:spcPts val="0"/>
              </a:spcAft>
              <a:buClr>
                <a:schemeClr val="dk1"/>
              </a:buClr>
              <a:buSzPts val="21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9"/>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Risk as analysis</a:t>
            </a:r>
            <a:endParaRPr/>
          </a:p>
        </p:txBody>
      </p:sp>
      <p:sp>
        <p:nvSpPr>
          <p:cNvPr id="225" name="Google Shape;225;p29"/>
          <p:cNvSpPr txBox="1"/>
          <p:nvPr>
            <p:ph idx="1" type="body"/>
          </p:nvPr>
        </p:nvSpPr>
        <p:spPr>
          <a:xfrm>
            <a:off x="371475" y="1079450"/>
            <a:ext cx="8772600" cy="3927900"/>
          </a:xfrm>
          <a:prstGeom prst="rect">
            <a:avLst/>
          </a:prstGeom>
          <a:noFill/>
          <a:ln>
            <a:noFill/>
          </a:ln>
        </p:spPr>
        <p:txBody>
          <a:bodyPr anchorCtr="0" anchor="t" bIns="34275" lIns="68575" spcFirstLastPara="1" rIns="68575" wrap="square" tIns="34275">
            <a:noAutofit/>
          </a:bodyPr>
          <a:lstStyle/>
          <a:p>
            <a:pPr indent="-387350" lvl="0" marL="457200" rtl="0" algn="l">
              <a:lnSpc>
                <a:spcPct val="90000"/>
              </a:lnSpc>
              <a:spcBef>
                <a:spcPts val="0"/>
              </a:spcBef>
              <a:spcAft>
                <a:spcPts val="0"/>
              </a:spcAft>
              <a:buSzPts val="2500"/>
              <a:buChar char="•"/>
            </a:pPr>
            <a:r>
              <a:rPr lang="en" sz="2500"/>
              <a:t>People don’t always use numbers accurately to make these assessments.</a:t>
            </a:r>
            <a:r>
              <a:rPr lang="en" sz="2500"/>
              <a:t> </a:t>
            </a:r>
            <a:endParaRPr sz="2500"/>
          </a:p>
          <a:p>
            <a:pPr indent="0" lvl="0" marL="457200" rtl="0" algn="l">
              <a:lnSpc>
                <a:spcPct val="90000"/>
              </a:lnSpc>
              <a:spcBef>
                <a:spcPts val="0"/>
              </a:spcBef>
              <a:spcAft>
                <a:spcPts val="0"/>
              </a:spcAft>
              <a:buNone/>
            </a:pPr>
            <a:r>
              <a:t/>
            </a:r>
            <a:endParaRPr sz="2500"/>
          </a:p>
          <a:p>
            <a:pPr indent="-387350" lvl="0" marL="457200" rtl="0" algn="l">
              <a:lnSpc>
                <a:spcPct val="90000"/>
              </a:lnSpc>
              <a:spcBef>
                <a:spcPts val="0"/>
              </a:spcBef>
              <a:spcAft>
                <a:spcPts val="0"/>
              </a:spcAft>
              <a:buSzPts val="2500"/>
              <a:buChar char="•"/>
            </a:pPr>
            <a:r>
              <a:rPr lang="en" sz="2500"/>
              <a:t>More importantly, scientists and public health officials aren’t always that great at </a:t>
            </a:r>
            <a:r>
              <a:rPr b="1" i="1" lang="en" sz="2500"/>
              <a:t>communicating</a:t>
            </a:r>
            <a:r>
              <a:rPr lang="en" sz="2500"/>
              <a:t> numeric information clearly!</a:t>
            </a:r>
            <a:endParaRPr sz="2500"/>
          </a:p>
          <a:p>
            <a:pPr indent="-368300" lvl="1" marL="914400" rtl="0" algn="l">
              <a:lnSpc>
                <a:spcPct val="90000"/>
              </a:lnSpc>
              <a:spcBef>
                <a:spcPts val="0"/>
              </a:spcBef>
              <a:spcAft>
                <a:spcPts val="0"/>
              </a:spcAft>
              <a:buSzPts val="2200"/>
              <a:buChar char="•"/>
            </a:pPr>
            <a:r>
              <a:rPr lang="en" sz="2200"/>
              <a:t>Relative risk without communicating baseline likelihood</a:t>
            </a:r>
            <a:endParaRPr sz="2200"/>
          </a:p>
          <a:p>
            <a:pPr indent="-368300" lvl="1" marL="914400" rtl="0" algn="l">
              <a:lnSpc>
                <a:spcPct val="90000"/>
              </a:lnSpc>
              <a:spcBef>
                <a:spcPts val="0"/>
              </a:spcBef>
              <a:spcAft>
                <a:spcPts val="0"/>
              </a:spcAft>
              <a:buSzPts val="2200"/>
              <a:buChar char="•"/>
            </a:pPr>
            <a:r>
              <a:rPr lang="en" sz="2200"/>
              <a:t>Conditional probabilities like “5% positivity rate” are difficult for people to interpret</a:t>
            </a:r>
            <a:endParaRPr sz="2200"/>
          </a:p>
          <a:p>
            <a:pPr indent="0" lvl="0" marL="914400" rtl="0" algn="l">
              <a:lnSpc>
                <a:spcPct val="90000"/>
              </a:lnSpc>
              <a:spcBef>
                <a:spcPts val="0"/>
              </a:spcBef>
              <a:spcAft>
                <a:spcPts val="0"/>
              </a:spcAft>
              <a:buNone/>
            </a:pPr>
            <a:r>
              <a:t/>
            </a:r>
            <a:endParaRPr sz="2500"/>
          </a:p>
          <a:p>
            <a:pPr indent="0" lvl="0" marL="0" rtl="0" algn="l">
              <a:lnSpc>
                <a:spcPct val="90000"/>
              </a:lnSpc>
              <a:spcBef>
                <a:spcPts val="0"/>
              </a:spcBef>
              <a:spcAft>
                <a:spcPts val="0"/>
              </a:spcAft>
              <a:buClr>
                <a:schemeClr val="dk1"/>
              </a:buClr>
              <a:buSzPts val="2100"/>
              <a:buNone/>
            </a:pPr>
            <a:r>
              <a:t/>
            </a:r>
            <a:endParaRPr sz="2500"/>
          </a:p>
        </p:txBody>
      </p:sp>
      <p:sp>
        <p:nvSpPr>
          <p:cNvPr id="226" name="Google Shape;226;p29"/>
          <p:cNvSpPr txBox="1"/>
          <p:nvPr/>
        </p:nvSpPr>
        <p:spPr>
          <a:xfrm>
            <a:off x="0" y="4816500"/>
            <a:ext cx="9144000" cy="47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Calibri"/>
                <a:ea typeface="Calibri"/>
                <a:cs typeface="Calibri"/>
                <a:sym typeface="Calibri"/>
              </a:rPr>
              <a:t>Reimer T, Jones C, Skubisz C. Numeric communication of risk. The SAGE handbook of risk communication. 2015:167-79</a:t>
            </a:r>
            <a:endParaRPr sz="1000">
              <a:solidFill>
                <a:srgbClr val="22222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