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5143500" cx="9144000"/>
  <p:notesSz cx="6858000" cy="9144000"/>
  <p:embeddedFontLst>
    <p:embeddedFont>
      <p:font typeface="Roboto"/>
      <p:regular r:id="rId51"/>
      <p:bold r:id="rId52"/>
      <p:italic r:id="rId53"/>
      <p:boldItalic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F1A0FE-2F38-43E6-B03A-ECBB265FAED5}">
  <a:tblStyle styleId="{ECF1A0FE-2F38-43E6-B03A-ECBB265FAED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regular.fntdata"/><Relationship Id="rId50" Type="http://schemas.openxmlformats.org/officeDocument/2006/relationships/slide" Target="slides/slide43.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4.xml"/><Relationship Id="rId55" Type="http://schemas.openxmlformats.org/officeDocument/2006/relationships/font" Target="fonts/OpenSans-regular.fntdata"/><Relationship Id="rId10" Type="http://schemas.openxmlformats.org/officeDocument/2006/relationships/slide" Target="slides/slide3.xml"/><Relationship Id="rId54" Type="http://schemas.openxmlformats.org/officeDocument/2006/relationships/font" Target="fonts/Roboto-boldItalic.fntdata"/><Relationship Id="rId13" Type="http://schemas.openxmlformats.org/officeDocument/2006/relationships/slide" Target="slides/slide6.xml"/><Relationship Id="rId57" Type="http://schemas.openxmlformats.org/officeDocument/2006/relationships/font" Target="fonts/OpenSans-italic.fntdata"/><Relationship Id="rId12" Type="http://schemas.openxmlformats.org/officeDocument/2006/relationships/slide" Target="slides/slide5.xml"/><Relationship Id="rId56" Type="http://schemas.openxmlformats.org/officeDocument/2006/relationships/font" Target="fonts/OpenSans-bold.fntdata"/><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font" Target="fonts/OpenSans-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9f7cb1dd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a9f7cb1ddd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a9f7cb1dd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a9f7cb1ddd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a9f7cb1d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a9f7cb1ddd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t/>
            </a:r>
            <a:endParaRPr sz="1300">
              <a:solidFill>
                <a:srgbClr val="222222"/>
              </a:solidFill>
              <a:highlight>
                <a:schemeClr val="lt1"/>
              </a:highlight>
            </a:endParaRPr>
          </a:p>
          <a:p>
            <a:pPr indent="0" lvl="0" marL="0" rtl="0" algn="l">
              <a:lnSpc>
                <a:spcPct val="115000"/>
              </a:lnSpc>
              <a:spcBef>
                <a:spcPts val="2100"/>
              </a:spcBef>
              <a:spcAft>
                <a:spcPts val="0"/>
              </a:spcAft>
              <a:buClr>
                <a:schemeClr val="dk1"/>
              </a:buClr>
              <a:buSzPts val="1100"/>
              <a:buFont typeface="Arial"/>
              <a:buNone/>
            </a:pPr>
            <a:r>
              <a:t/>
            </a:r>
            <a:endParaRPr sz="1300">
              <a:solidFill>
                <a:srgbClr val="222222"/>
              </a:solidFill>
              <a:highlight>
                <a:schemeClr val="lt1"/>
              </a:highlight>
            </a:endParaRPr>
          </a:p>
          <a:p>
            <a:pPr indent="0" lvl="0" marL="0" rtl="0" algn="l">
              <a:lnSpc>
                <a:spcPct val="115000"/>
              </a:lnSpc>
              <a:spcBef>
                <a:spcPts val="2100"/>
              </a:spcBef>
              <a:spcAft>
                <a:spcPts val="2100"/>
              </a:spcAft>
              <a:buClr>
                <a:schemeClr val="dk1"/>
              </a:buClr>
              <a:buSzPts val="1100"/>
              <a:buFont typeface="Arial"/>
              <a:buNone/>
            </a:pPr>
            <a:r>
              <a:t/>
            </a:r>
            <a:endParaRPr sz="1300">
              <a:solidFill>
                <a:srgbClr val="222222"/>
              </a:solidFill>
              <a:highlight>
                <a:schemeClr val="lt1"/>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a9f7cb1dd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a9f7cb1ddd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1300"/>
              </a:spcBef>
              <a:spcAft>
                <a:spcPts val="0"/>
              </a:spcAft>
              <a:buClr>
                <a:schemeClr val="dk1"/>
              </a:buClr>
              <a:buSzPts val="1100"/>
              <a:buFont typeface="Arial"/>
              <a:buNone/>
            </a:pPr>
            <a:r>
              <a:t/>
            </a:r>
            <a:endParaRPr sz="1300">
              <a:solidFill>
                <a:srgbClr val="333333"/>
              </a:solidFill>
              <a:latin typeface="Open Sans"/>
              <a:ea typeface="Open Sans"/>
              <a:cs typeface="Open Sans"/>
              <a:sym typeface="Open Sans"/>
            </a:endParaRPr>
          </a:p>
          <a:p>
            <a:pPr indent="0" lvl="0" marL="0" rtl="0" algn="l">
              <a:lnSpc>
                <a:spcPct val="100000"/>
              </a:lnSpc>
              <a:spcBef>
                <a:spcPts val="13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b2fe46a7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b2fe46a74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b1a069877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b1a0698770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t/>
            </a:r>
            <a:endParaRPr sz="1200">
              <a:solidFill>
                <a:srgbClr val="595959"/>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b2fe46a74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b2fe46a74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completes lecture 4</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Check what format the others are using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Check what format the others are using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Check what format the others are using</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b2fe46a74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b2fe46a742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Check what format the others are using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11" name="Google Shape;11;p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1"/>
          <p:cNvPicPr preferRelativeResize="0"/>
          <p:nvPr/>
        </p:nvPicPr>
        <p:blipFill rotWithShape="1">
          <a:blip r:embed="rId2">
            <a:alphaModFix/>
          </a:blip>
          <a:srcRect b="0" l="0" r="0" t="0"/>
          <a:stretch/>
        </p:blipFill>
        <p:spPr>
          <a:xfrm>
            <a:off x="0" y="0"/>
            <a:ext cx="9144003" cy="51436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3" name="Google Shape;63;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 name="Google Shape;6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 name="Google Shape;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 name="Google Shape;7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 name="Google Shape;7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5" name="Google Shape;75;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2" name="Google Shape;82;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3" name="Google Shape;8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6" name="Google Shape;8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0" name="Google Shape;90;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5" name="Google Shape;9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SR_Slides_Template" type="title">
  <p:cSld name="TITLE">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15" name="Google Shape;15;p3"/>
          <p:cNvSpPr txBox="1"/>
          <p:nvPr>
            <p:ph type="ctrTitle"/>
          </p:nvPr>
        </p:nvSpPr>
        <p:spPr>
          <a:xfrm>
            <a:off x="3040603" y="744575"/>
            <a:ext cx="57918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 name="Google Shape;16;p3"/>
          <p:cNvSpPr txBox="1"/>
          <p:nvPr>
            <p:ph idx="1" type="subTitle"/>
          </p:nvPr>
        </p:nvSpPr>
        <p:spPr>
          <a:xfrm>
            <a:off x="3040500" y="2834125"/>
            <a:ext cx="5791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 name="Google Shape;98;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9" name="Google Shape;9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20" name="Google Shape;20;p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 name="Shape 23"/>
        <p:cNvGrpSpPr/>
        <p:nvPr/>
      </p:nvGrpSpPr>
      <p:grpSpPr>
        <a:xfrm>
          <a:off x="0" y="0"/>
          <a:ext cx="0" cy="0"/>
          <a:chOff x="0" y="0"/>
          <a:chExt cx="0" cy="0"/>
        </a:xfrm>
      </p:grpSpPr>
      <p:sp>
        <p:nvSpPr>
          <p:cNvPr id="24" name="Google Shape;24;p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5"/>
          <p:cNvPicPr preferRelativeResize="0"/>
          <p:nvPr/>
        </p:nvPicPr>
        <p:blipFill rotWithShape="1">
          <a:blip r:embed="rId2">
            <a:alphaModFix/>
          </a:blip>
          <a:srcRect b="0" l="0" r="67457" t="0"/>
          <a:stretch/>
        </p:blipFill>
        <p:spPr>
          <a:xfrm>
            <a:off x="6168976" y="0"/>
            <a:ext cx="2975025" cy="5143496"/>
          </a:xfrm>
          <a:prstGeom prst="rect">
            <a:avLst/>
          </a:prstGeom>
          <a:noFill/>
          <a:ln>
            <a:noFill/>
          </a:ln>
        </p:spPr>
      </p:pic>
      <p:pic>
        <p:nvPicPr>
          <p:cNvPr id="27" name="Google Shape;27;p5"/>
          <p:cNvPicPr preferRelativeResize="0"/>
          <p:nvPr/>
        </p:nvPicPr>
        <p:blipFill rotWithShape="1">
          <a:blip r:embed="rId2">
            <a:alphaModFix/>
          </a:blip>
          <a:srcRect b="70255" l="74368" r="0" t="0"/>
          <a:stretch/>
        </p:blipFill>
        <p:spPr>
          <a:xfrm>
            <a:off x="2" y="3526925"/>
            <a:ext cx="2343280" cy="15299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0" name="Google Shape;30;p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6" name="Google Shape;36;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43" name="Google Shape;43;p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0"/>
          <a:stretch/>
        </p:blipFill>
        <p:spPr>
          <a:xfrm>
            <a:off x="0" y="0"/>
            <a:ext cx="9144003" cy="5143616"/>
          </a:xfrm>
          <a:prstGeom prst="rect">
            <a:avLst/>
          </a:prstGeom>
          <a:noFill/>
          <a:ln>
            <a:noFill/>
          </a:ln>
        </p:spPr>
      </p:pic>
      <p:sp>
        <p:nvSpPr>
          <p:cNvPr id="47" name="Google Shape;47;p9"/>
          <p:cNvSpPr txBox="1"/>
          <p:nvPr>
            <p:ph idx="1" type="body"/>
          </p:nvPr>
        </p:nvSpPr>
        <p:spPr>
          <a:xfrm>
            <a:off x="311700" y="44591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pic>
        <p:nvPicPr>
          <p:cNvPr id="50" name="Google Shape;50;p10"/>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51" name="Google Shape;51;p10"/>
          <p:cNvSpPr txBox="1"/>
          <p:nvPr>
            <p:ph hasCustomPrompt="1" type="title"/>
          </p:nvPr>
        </p:nvSpPr>
        <p:spPr>
          <a:xfrm>
            <a:off x="2993425" y="1258525"/>
            <a:ext cx="58389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0"/>
          <p:cNvSpPr txBox="1"/>
          <p:nvPr>
            <p:ph idx="1" type="body"/>
          </p:nvPr>
        </p:nvSpPr>
        <p:spPr>
          <a:xfrm>
            <a:off x="2993425" y="3304625"/>
            <a:ext cx="58389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3" name="Google Shape;5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 name="Google Shape;59;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Google Shape;6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0" Type="http://schemas.openxmlformats.org/officeDocument/2006/relationships/hyperlink" Target="https://creativecommons.org/publicdomain/mark/1.0/?ref=ccsearch&amp;atype=rich" TargetMode="External"/><Relationship Id="rId11" Type="http://schemas.openxmlformats.org/officeDocument/2006/relationships/hyperlink" Target="https://creativecommons.org/licenses/by/2.0?ref=ccsearch&amp;atype=rich" TargetMode="External"/><Relationship Id="rId10" Type="http://schemas.openxmlformats.org/officeDocument/2006/relationships/hyperlink" Target="https://www.flickr.com/people/37804979@N00" TargetMode="External"/><Relationship Id="rId13" Type="http://schemas.openxmlformats.org/officeDocument/2006/relationships/hyperlink" Target="https://commons.wikimedia.org/w/index.php?title=User:Netcorredor&amp;action=edit&amp;redlink=1" TargetMode="External"/><Relationship Id="rId12" Type="http://schemas.openxmlformats.org/officeDocument/2006/relationships/hyperlink" Target="https://commons.wikimedia.org/w/index.php?curid=33905218" TargetMode="External"/><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hyperlink" Target="https://commons.wikimedia.org/w/index.php?curid=64137087" TargetMode="External"/><Relationship Id="rId15" Type="http://schemas.openxmlformats.org/officeDocument/2006/relationships/hyperlink" Target="https://www.flickr.com/photos/47833064@N03/8044470043" TargetMode="External"/><Relationship Id="rId14" Type="http://schemas.openxmlformats.org/officeDocument/2006/relationships/hyperlink" Target="http://creativecommons.org/publicdomain/zero/1.0/deed.en?ref=ccsearch&amp;atype=rich" TargetMode="External"/><Relationship Id="rId17" Type="http://schemas.openxmlformats.org/officeDocument/2006/relationships/hyperlink" Target="https://creativecommons.org/licenses/by-nd/2.0/?ref=ccsearch&amp;atype=rich" TargetMode="External"/><Relationship Id="rId16" Type="http://schemas.openxmlformats.org/officeDocument/2006/relationships/hyperlink" Target="https://www.flickr.com/photos/47833064@N03" TargetMode="External"/><Relationship Id="rId5" Type="http://schemas.openxmlformats.org/officeDocument/2006/relationships/image" Target="../media/image8.png"/><Relationship Id="rId19" Type="http://schemas.openxmlformats.org/officeDocument/2006/relationships/hyperlink" Target="https://www.flickr.com/photos/88645472@N00" TargetMode="External"/><Relationship Id="rId6" Type="http://schemas.openxmlformats.org/officeDocument/2006/relationships/image" Target="../media/image6.png"/><Relationship Id="rId18" Type="http://schemas.openxmlformats.org/officeDocument/2006/relationships/hyperlink" Target="https://www.flickr.com/photos/88645472@N00/3846958183" TargetMode="External"/><Relationship Id="rId7" Type="http://schemas.openxmlformats.org/officeDocument/2006/relationships/image" Target="../media/image12.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flickr.com/photos/36411312@N03/6551264819" TargetMode="External"/><Relationship Id="rId4" Type="http://schemas.openxmlformats.org/officeDocument/2006/relationships/hyperlink" Target="https://www.flickr.com/photos/36411312@N03" TargetMode="External"/><Relationship Id="rId5" Type="http://schemas.openxmlformats.org/officeDocument/2006/relationships/hyperlink" Target="https://creativecommons.org/licenses/by-sa/2.0/?ref=ccsearch&amp;atype=rich" TargetMode="External"/><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flickr.com/photos/24662369@N07/32636958507" TargetMode="External"/><Relationship Id="rId4" Type="http://schemas.openxmlformats.org/officeDocument/2006/relationships/hyperlink" Target="https://www.flickr.com/photos/24662369@N07" TargetMode="External"/><Relationship Id="rId5" Type="http://schemas.openxmlformats.org/officeDocument/2006/relationships/hyperlink" Target="https://creativecommons.org/licenses/by/2.0/?ref=ccsearch&amp;atype=rich" TargetMode="External"/><Relationship Id="rId6" Type="http://schemas.openxmlformats.org/officeDocument/2006/relationships/hyperlink" Target="https://creativecommons.org/licenses/by/2.0/?ref=ccsearch&amp;atype=rich" TargetMode="External"/><Relationship Id="rId7"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hyperlink" Target="https://www.biorxiv.org/" TargetMode="External"/><Relationship Id="rId5" Type="http://schemas.openxmlformats.org/officeDocument/2006/relationships/hyperlink" Target="https://www.medrxiv.org/" TargetMode="External"/><Relationship Id="rId6" Type="http://schemas.openxmlformats.org/officeDocument/2006/relationships/hyperlink" Target="https://f1000research.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hyperlink" Target="https://www.zotero.org/google-docs/?fhaaT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retractionwatch.com/" TargetMode="External"/><Relationship Id="rId4" Type="http://schemas.openxmlformats.org/officeDocument/2006/relationships/hyperlink" Target="https://www.zotero.org/google-docs/?BU8Rn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www.zotero.org/google-docs/?ELQADa"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www.zotero.org/google-docs/?LuyOMg"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hyperlink" Target="https://www.zotero.org/google-docs/?TFOgxz" TargetMode="External"/><Relationship Id="rId5" Type="http://schemas.openxmlformats.org/officeDocument/2006/relationships/hyperlink" Target="https://www.zotero.org/google-docs/?TFOgx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hyperlink" Target="https://www.zotero.org/google-docs/?FcB3h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8.jpg"/><Relationship Id="rId4" Type="http://schemas.openxmlformats.org/officeDocument/2006/relationships/image" Target="../media/image26.png"/><Relationship Id="rId5" Type="http://schemas.openxmlformats.org/officeDocument/2006/relationships/hyperlink" Target="https://www.zotero.org/google-docs/?L99xmO" TargetMode="External"/><Relationship Id="rId6" Type="http://schemas.openxmlformats.org/officeDocument/2006/relationships/hyperlink" Target="https://www.zotero.org/google-docs/?L99xmO" TargetMode="External"/><Relationship Id="rId7" Type="http://schemas.openxmlformats.org/officeDocument/2006/relationships/hyperlink" Target="https://www.zotero.org/google-docs/?L99xm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40" Type="http://schemas.openxmlformats.org/officeDocument/2006/relationships/hyperlink" Target="https://www.zotero.org/google-docs/?L99xmO" TargetMode="External"/><Relationship Id="rId20" Type="http://schemas.openxmlformats.org/officeDocument/2006/relationships/hyperlink" Target="https://www.zotero.org/google-docs/?L99xmO" TargetMode="External"/><Relationship Id="rId22" Type="http://schemas.openxmlformats.org/officeDocument/2006/relationships/hyperlink" Target="https://www.zotero.org/google-docs/?L99xmO" TargetMode="External"/><Relationship Id="rId21" Type="http://schemas.openxmlformats.org/officeDocument/2006/relationships/hyperlink" Target="https://www.zotero.org/google-docs/?L99xmO" TargetMode="External"/><Relationship Id="rId24" Type="http://schemas.openxmlformats.org/officeDocument/2006/relationships/hyperlink" Target="https://www.zotero.org/google-docs/?L99xmO" TargetMode="External"/><Relationship Id="rId23" Type="http://schemas.openxmlformats.org/officeDocument/2006/relationships/hyperlink" Target="https://www.zotero.org/google-docs/?L99xmO"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www.zotero.org/google-docs/?L99xmO" TargetMode="External"/><Relationship Id="rId4" Type="http://schemas.openxmlformats.org/officeDocument/2006/relationships/hyperlink" Target="https://www.zotero.org/google-docs/?L99xmO" TargetMode="External"/><Relationship Id="rId9" Type="http://schemas.openxmlformats.org/officeDocument/2006/relationships/hyperlink" Target="https://www.zotero.org/google-docs/?L99xmO" TargetMode="External"/><Relationship Id="rId26" Type="http://schemas.openxmlformats.org/officeDocument/2006/relationships/hyperlink" Target="https://www.zotero.org/google-docs/?L99xmO" TargetMode="External"/><Relationship Id="rId25" Type="http://schemas.openxmlformats.org/officeDocument/2006/relationships/hyperlink" Target="https://www.zotero.org/google-docs/?L99xmO" TargetMode="External"/><Relationship Id="rId28" Type="http://schemas.openxmlformats.org/officeDocument/2006/relationships/hyperlink" Target="https://www.zotero.org/google-docs/?L99xmO" TargetMode="External"/><Relationship Id="rId27" Type="http://schemas.openxmlformats.org/officeDocument/2006/relationships/hyperlink" Target="https://www.zotero.org/google-docs/?L99xmO" TargetMode="External"/><Relationship Id="rId5" Type="http://schemas.openxmlformats.org/officeDocument/2006/relationships/hyperlink" Target="https://www.zotero.org/google-docs/?L99xmO" TargetMode="External"/><Relationship Id="rId6" Type="http://schemas.openxmlformats.org/officeDocument/2006/relationships/hyperlink" Target="https://www.zotero.org/google-docs/?L99xmO" TargetMode="External"/><Relationship Id="rId29" Type="http://schemas.openxmlformats.org/officeDocument/2006/relationships/hyperlink" Target="https://www.zotero.org/google-docs/?L99xmO" TargetMode="External"/><Relationship Id="rId7" Type="http://schemas.openxmlformats.org/officeDocument/2006/relationships/hyperlink" Target="https://www.zotero.org/google-docs/?L99xmO" TargetMode="External"/><Relationship Id="rId8" Type="http://schemas.openxmlformats.org/officeDocument/2006/relationships/hyperlink" Target="https://www.zotero.org/google-docs/?L99xmO" TargetMode="External"/><Relationship Id="rId31" Type="http://schemas.openxmlformats.org/officeDocument/2006/relationships/hyperlink" Target="https://www.zotero.org/google-docs/?L99xmO" TargetMode="External"/><Relationship Id="rId30" Type="http://schemas.openxmlformats.org/officeDocument/2006/relationships/hyperlink" Target="https://www.zotero.org/google-docs/?L99xmO" TargetMode="External"/><Relationship Id="rId11" Type="http://schemas.openxmlformats.org/officeDocument/2006/relationships/hyperlink" Target="https://www.zotero.org/google-docs/?L99xmO" TargetMode="External"/><Relationship Id="rId33" Type="http://schemas.openxmlformats.org/officeDocument/2006/relationships/hyperlink" Target="https://www.zotero.org/google-docs/?L99xmO" TargetMode="External"/><Relationship Id="rId10" Type="http://schemas.openxmlformats.org/officeDocument/2006/relationships/hyperlink" Target="https://www.zotero.org/google-docs/?L99xmO" TargetMode="External"/><Relationship Id="rId32" Type="http://schemas.openxmlformats.org/officeDocument/2006/relationships/hyperlink" Target="https://www.zotero.org/google-docs/?L99xmO" TargetMode="External"/><Relationship Id="rId13" Type="http://schemas.openxmlformats.org/officeDocument/2006/relationships/hyperlink" Target="https://www.zotero.org/google-docs/?L99xmO" TargetMode="External"/><Relationship Id="rId35" Type="http://schemas.openxmlformats.org/officeDocument/2006/relationships/hyperlink" Target="https://www.zotero.org/google-docs/?L99xmO" TargetMode="External"/><Relationship Id="rId12" Type="http://schemas.openxmlformats.org/officeDocument/2006/relationships/hyperlink" Target="https://www.zotero.org/google-docs/?L99xmO" TargetMode="External"/><Relationship Id="rId34" Type="http://schemas.openxmlformats.org/officeDocument/2006/relationships/hyperlink" Target="https://www.zotero.org/google-docs/?L99xmO" TargetMode="External"/><Relationship Id="rId15" Type="http://schemas.openxmlformats.org/officeDocument/2006/relationships/hyperlink" Target="https://www.zotero.org/google-docs/?L99xmO" TargetMode="External"/><Relationship Id="rId37" Type="http://schemas.openxmlformats.org/officeDocument/2006/relationships/hyperlink" Target="https://www.zotero.org/google-docs/?L99xmO" TargetMode="External"/><Relationship Id="rId14" Type="http://schemas.openxmlformats.org/officeDocument/2006/relationships/hyperlink" Target="https://www.zotero.org/google-docs/?L99xmO" TargetMode="External"/><Relationship Id="rId36" Type="http://schemas.openxmlformats.org/officeDocument/2006/relationships/hyperlink" Target="https://www.zotero.org/google-docs/?L99xmO" TargetMode="External"/><Relationship Id="rId17" Type="http://schemas.openxmlformats.org/officeDocument/2006/relationships/hyperlink" Target="https://www.zotero.org/google-docs/?L99xmO" TargetMode="External"/><Relationship Id="rId39" Type="http://schemas.openxmlformats.org/officeDocument/2006/relationships/hyperlink" Target="https://www.zotero.org/google-docs/?L99xmO" TargetMode="External"/><Relationship Id="rId16" Type="http://schemas.openxmlformats.org/officeDocument/2006/relationships/hyperlink" Target="https://www.zotero.org/google-docs/?L99xmO" TargetMode="External"/><Relationship Id="rId38" Type="http://schemas.openxmlformats.org/officeDocument/2006/relationships/hyperlink" Target="https://www.zotero.org/google-docs/?L99xmO" TargetMode="External"/><Relationship Id="rId19" Type="http://schemas.openxmlformats.org/officeDocument/2006/relationships/hyperlink" Target="https://www.zotero.org/google-docs/?L99xmO" TargetMode="External"/><Relationship Id="rId18" Type="http://schemas.openxmlformats.org/officeDocument/2006/relationships/hyperlink" Target="https://www.zotero.org/google-docs/?L99xmO" TargetMode="External"/></Relationships>
</file>

<file path=ppt/slides/_rels/slide41.xml.rels><?xml version="1.0" encoding="UTF-8" standalone="yes"?><Relationships xmlns="http://schemas.openxmlformats.org/package/2006/relationships"><Relationship Id="rId20" Type="http://schemas.openxmlformats.org/officeDocument/2006/relationships/hyperlink" Target="https://www.zotero.org/google-docs/?L99xmO" TargetMode="External"/><Relationship Id="rId22" Type="http://schemas.openxmlformats.org/officeDocument/2006/relationships/hyperlink" Target="https://www.zotero.org/google-docs/?L99xmO" TargetMode="External"/><Relationship Id="rId21" Type="http://schemas.openxmlformats.org/officeDocument/2006/relationships/hyperlink" Target="https://www.zotero.org/google-docs/?L99xmO" TargetMode="External"/><Relationship Id="rId24" Type="http://schemas.openxmlformats.org/officeDocument/2006/relationships/hyperlink" Target="https://www.zotero.org/google-docs/?L99xmO" TargetMode="External"/><Relationship Id="rId23" Type="http://schemas.openxmlformats.org/officeDocument/2006/relationships/hyperlink" Target="https://www.zotero.org/google-docs/?L99xmO" TargetMode="External"/><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zotero.org/google-docs/?L99xmO" TargetMode="External"/><Relationship Id="rId4" Type="http://schemas.openxmlformats.org/officeDocument/2006/relationships/hyperlink" Target="https://www.zotero.org/google-docs/?L99xmO" TargetMode="External"/><Relationship Id="rId9" Type="http://schemas.openxmlformats.org/officeDocument/2006/relationships/hyperlink" Target="https://www.zotero.org/google-docs/?L99xmO" TargetMode="External"/><Relationship Id="rId26" Type="http://schemas.openxmlformats.org/officeDocument/2006/relationships/hyperlink" Target="https://www.zotero.org/google-docs/?L99xmO" TargetMode="External"/><Relationship Id="rId25" Type="http://schemas.openxmlformats.org/officeDocument/2006/relationships/hyperlink" Target="https://www.zotero.org/google-docs/?L99xmO" TargetMode="External"/><Relationship Id="rId28" Type="http://schemas.openxmlformats.org/officeDocument/2006/relationships/hyperlink" Target="https://www.zotero.org/google-docs/?L99xmO" TargetMode="External"/><Relationship Id="rId27" Type="http://schemas.openxmlformats.org/officeDocument/2006/relationships/hyperlink" Target="https://www.zotero.org/google-docs/?L99xmO" TargetMode="External"/><Relationship Id="rId5" Type="http://schemas.openxmlformats.org/officeDocument/2006/relationships/hyperlink" Target="https://www.zotero.org/google-docs/?L99xmO" TargetMode="External"/><Relationship Id="rId6" Type="http://schemas.openxmlformats.org/officeDocument/2006/relationships/hyperlink" Target="https://www.zotero.org/google-docs/?L99xmO" TargetMode="External"/><Relationship Id="rId7" Type="http://schemas.openxmlformats.org/officeDocument/2006/relationships/hyperlink" Target="https://www.zotero.org/google-docs/?L99xmO" TargetMode="External"/><Relationship Id="rId8" Type="http://schemas.openxmlformats.org/officeDocument/2006/relationships/hyperlink" Target="https://www.zotero.org/google-docs/?L99xmO" TargetMode="External"/><Relationship Id="rId11" Type="http://schemas.openxmlformats.org/officeDocument/2006/relationships/hyperlink" Target="https://www.zotero.org/google-docs/?L99xmO" TargetMode="External"/><Relationship Id="rId10" Type="http://schemas.openxmlformats.org/officeDocument/2006/relationships/hyperlink" Target="https://www.zotero.org/google-docs/?L99xmO" TargetMode="External"/><Relationship Id="rId13" Type="http://schemas.openxmlformats.org/officeDocument/2006/relationships/hyperlink" Target="https://www.zotero.org/google-docs/?L99xmO" TargetMode="External"/><Relationship Id="rId12" Type="http://schemas.openxmlformats.org/officeDocument/2006/relationships/hyperlink" Target="https://www.zotero.org/google-docs/?L99xmO" TargetMode="External"/><Relationship Id="rId15" Type="http://schemas.openxmlformats.org/officeDocument/2006/relationships/hyperlink" Target="https://www.zotero.org/google-docs/?L99xmO" TargetMode="External"/><Relationship Id="rId14" Type="http://schemas.openxmlformats.org/officeDocument/2006/relationships/hyperlink" Target="https://www.zotero.org/google-docs/?L99xmO" TargetMode="External"/><Relationship Id="rId17" Type="http://schemas.openxmlformats.org/officeDocument/2006/relationships/hyperlink" Target="https://www.zotero.org/google-docs/?L99xmO" TargetMode="External"/><Relationship Id="rId16" Type="http://schemas.openxmlformats.org/officeDocument/2006/relationships/hyperlink" Target="https://www.zotero.org/google-docs/?L99xmO" TargetMode="External"/><Relationship Id="rId19" Type="http://schemas.openxmlformats.org/officeDocument/2006/relationships/hyperlink" Target="https://www.zotero.org/google-docs/?L99xmO" TargetMode="External"/><Relationship Id="rId18" Type="http://schemas.openxmlformats.org/officeDocument/2006/relationships/hyperlink" Target="https://www.zotero.org/google-docs/?L99xmO" TargetMode="External"/></Relationships>
</file>

<file path=ppt/slides/_rels/slide42.xml.rels><?xml version="1.0" encoding="UTF-8" standalone="yes"?><Relationships xmlns="http://schemas.openxmlformats.org/package/2006/relationships"><Relationship Id="rId20" Type="http://schemas.openxmlformats.org/officeDocument/2006/relationships/hyperlink" Target="https://www.zotero.org/google-docs/?L99xmO" TargetMode="External"/><Relationship Id="rId22" Type="http://schemas.openxmlformats.org/officeDocument/2006/relationships/hyperlink" Target="https://www.zotero.org/google-docs/?L99xmO" TargetMode="External"/><Relationship Id="rId21" Type="http://schemas.openxmlformats.org/officeDocument/2006/relationships/hyperlink" Target="https://www.zotero.org/google-docs/?L99xmO" TargetMode="External"/><Relationship Id="rId24" Type="http://schemas.openxmlformats.org/officeDocument/2006/relationships/hyperlink" Target="https://www.zotero.org/google-docs/?L99xmO" TargetMode="External"/><Relationship Id="rId23" Type="http://schemas.openxmlformats.org/officeDocument/2006/relationships/hyperlink" Target="https://www.zotero.org/google-docs/?L99xmO" TargetMode="External"/><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zotero.org/google-docs/?L99xmO" TargetMode="External"/><Relationship Id="rId4" Type="http://schemas.openxmlformats.org/officeDocument/2006/relationships/hyperlink" Target="https://www.zotero.org/google-docs/?L99xmO" TargetMode="External"/><Relationship Id="rId9" Type="http://schemas.openxmlformats.org/officeDocument/2006/relationships/hyperlink" Target="https://www.zotero.org/google-docs/?L99xmO" TargetMode="External"/><Relationship Id="rId26" Type="http://schemas.openxmlformats.org/officeDocument/2006/relationships/hyperlink" Target="https://www.zotero.org/google-docs/?L99xmO" TargetMode="External"/><Relationship Id="rId25" Type="http://schemas.openxmlformats.org/officeDocument/2006/relationships/hyperlink" Target="https://www.zotero.org/google-docs/?L99xmO" TargetMode="External"/><Relationship Id="rId28" Type="http://schemas.openxmlformats.org/officeDocument/2006/relationships/hyperlink" Target="https://www.zotero.org/google-docs/?L99xmO" TargetMode="External"/><Relationship Id="rId27" Type="http://schemas.openxmlformats.org/officeDocument/2006/relationships/hyperlink" Target="https://www.zotero.org/google-docs/?L99xmO" TargetMode="External"/><Relationship Id="rId5" Type="http://schemas.openxmlformats.org/officeDocument/2006/relationships/hyperlink" Target="https://www.zotero.org/google-docs/?L99xmO" TargetMode="External"/><Relationship Id="rId6" Type="http://schemas.openxmlformats.org/officeDocument/2006/relationships/hyperlink" Target="https://www.zotero.org/google-docs/?L99xmO" TargetMode="External"/><Relationship Id="rId29" Type="http://schemas.openxmlformats.org/officeDocument/2006/relationships/hyperlink" Target="https://www.zotero.org/google-docs/?L99xmO" TargetMode="External"/><Relationship Id="rId7" Type="http://schemas.openxmlformats.org/officeDocument/2006/relationships/hyperlink" Target="https://www.zotero.org/google-docs/?L99xmO" TargetMode="External"/><Relationship Id="rId8" Type="http://schemas.openxmlformats.org/officeDocument/2006/relationships/hyperlink" Target="https://www.zotero.org/google-docs/?L99xmO" TargetMode="External"/><Relationship Id="rId31" Type="http://schemas.openxmlformats.org/officeDocument/2006/relationships/hyperlink" Target="https://www.zotero.org/google-docs/?L99xmO" TargetMode="External"/><Relationship Id="rId30" Type="http://schemas.openxmlformats.org/officeDocument/2006/relationships/hyperlink" Target="https://www.zotero.org/google-docs/?L99xmO" TargetMode="External"/><Relationship Id="rId11" Type="http://schemas.openxmlformats.org/officeDocument/2006/relationships/hyperlink" Target="https://www.zotero.org/google-docs/?L99xmO" TargetMode="External"/><Relationship Id="rId10" Type="http://schemas.openxmlformats.org/officeDocument/2006/relationships/hyperlink" Target="https://www.zotero.org/google-docs/?L99xmO" TargetMode="External"/><Relationship Id="rId32" Type="http://schemas.openxmlformats.org/officeDocument/2006/relationships/hyperlink" Target="https://www.zotero.org/google-docs/?L99xmO" TargetMode="External"/><Relationship Id="rId13" Type="http://schemas.openxmlformats.org/officeDocument/2006/relationships/hyperlink" Target="https://www.zotero.org/google-docs/?L99xmO" TargetMode="External"/><Relationship Id="rId12" Type="http://schemas.openxmlformats.org/officeDocument/2006/relationships/hyperlink" Target="https://www.zotero.org/google-docs/?L99xmO" TargetMode="External"/><Relationship Id="rId15" Type="http://schemas.openxmlformats.org/officeDocument/2006/relationships/hyperlink" Target="https://www.zotero.org/google-docs/?L99xmO" TargetMode="External"/><Relationship Id="rId14" Type="http://schemas.openxmlformats.org/officeDocument/2006/relationships/hyperlink" Target="https://www.zotero.org/google-docs/?L99xmO" TargetMode="External"/><Relationship Id="rId17" Type="http://schemas.openxmlformats.org/officeDocument/2006/relationships/hyperlink" Target="https://www.zotero.org/google-docs/?L99xmO" TargetMode="External"/><Relationship Id="rId16" Type="http://schemas.openxmlformats.org/officeDocument/2006/relationships/hyperlink" Target="https://www.zotero.org/google-docs/?L99xmO" TargetMode="External"/><Relationship Id="rId19" Type="http://schemas.openxmlformats.org/officeDocument/2006/relationships/hyperlink" Target="https://www.zotero.org/google-docs/?L99xmO" TargetMode="External"/><Relationship Id="rId18" Type="http://schemas.openxmlformats.org/officeDocument/2006/relationships/hyperlink" Target="https://www.zotero.org/google-docs/?L99xmO"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zotero.org/google-docs/?L99xmO" TargetMode="External"/><Relationship Id="rId4" Type="http://schemas.openxmlformats.org/officeDocument/2006/relationships/hyperlink" Target="https://www.zotero.org/google-docs/?L99xmO" TargetMode="External"/><Relationship Id="rId9" Type="http://schemas.openxmlformats.org/officeDocument/2006/relationships/hyperlink" Target="https://www.zotero.org/google-docs/?L99xmO" TargetMode="External"/><Relationship Id="rId5" Type="http://schemas.openxmlformats.org/officeDocument/2006/relationships/hyperlink" Target="https://www.zotero.org/google-docs/?L99xmO" TargetMode="External"/><Relationship Id="rId6" Type="http://schemas.openxmlformats.org/officeDocument/2006/relationships/hyperlink" Target="https://www.zotero.org/google-docs/?L99xmO" TargetMode="External"/><Relationship Id="rId7" Type="http://schemas.openxmlformats.org/officeDocument/2006/relationships/hyperlink" Target="https://www.zotero.org/google-docs/?L99xmO" TargetMode="External"/><Relationship Id="rId8" Type="http://schemas.openxmlformats.org/officeDocument/2006/relationships/hyperlink" Target="https://www.zotero.org/google-docs/?L99xmO" TargetMode="External"/><Relationship Id="rId11" Type="http://schemas.openxmlformats.org/officeDocument/2006/relationships/hyperlink" Target="https://www.zotero.org/google-docs/?L99xmO" TargetMode="External"/><Relationship Id="rId10" Type="http://schemas.openxmlformats.org/officeDocument/2006/relationships/hyperlink" Target="https://www.zotero.org/google-docs/?L99xmO" TargetMode="External"/><Relationship Id="rId13" Type="http://schemas.openxmlformats.org/officeDocument/2006/relationships/hyperlink" Target="https://www.zotero.org/google-docs/?L99xmO" TargetMode="External"/><Relationship Id="rId12" Type="http://schemas.openxmlformats.org/officeDocument/2006/relationships/hyperlink" Target="https://www.zotero.org/google-docs/?L99xmO" TargetMode="External"/><Relationship Id="rId15" Type="http://schemas.openxmlformats.org/officeDocument/2006/relationships/hyperlink" Target="https://www.zotero.org/google-docs/?L99xmO" TargetMode="External"/><Relationship Id="rId14" Type="http://schemas.openxmlformats.org/officeDocument/2006/relationships/hyperlink" Target="https://www.zotero.org/google-docs/?L99xmO" TargetMode="External"/><Relationship Id="rId17" Type="http://schemas.openxmlformats.org/officeDocument/2006/relationships/hyperlink" Target="https://www.zotero.org/google-docs/?L99xmO" TargetMode="External"/><Relationship Id="rId16" Type="http://schemas.openxmlformats.org/officeDocument/2006/relationships/hyperlink" Target="https://www.zotero.org/google-docs/?L99xmO" TargetMode="External"/><Relationship Id="rId18" Type="http://schemas.openxmlformats.org/officeDocument/2006/relationships/hyperlink" Target="https://www.zotero.org/google-docs/?L99xm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flickr.com/photos/10485077@N06/6247800223" TargetMode="External"/><Relationship Id="rId4" Type="http://schemas.openxmlformats.org/officeDocument/2006/relationships/hyperlink" Target="https://www.flickr.com/photos/10485077@N06" TargetMode="External"/><Relationship Id="rId5" Type="http://schemas.openxmlformats.org/officeDocument/2006/relationships/hyperlink" Target="https://creativecommons.org/licenses/by/2.0/?ref=ccsearch&amp;atype=rich" TargetMode="External"/><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4"/>
          <p:cNvSpPr txBox="1"/>
          <p:nvPr>
            <p:ph type="ctrTitle"/>
          </p:nvPr>
        </p:nvSpPr>
        <p:spPr>
          <a:xfrm>
            <a:off x="3040603" y="1277975"/>
            <a:ext cx="57918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a:t>The </a:t>
            </a:r>
            <a:endParaRPr/>
          </a:p>
          <a:p>
            <a:pPr indent="0" lvl="0" marL="0" rtl="0" algn="l">
              <a:lnSpc>
                <a:spcPct val="100000"/>
              </a:lnSpc>
              <a:spcBef>
                <a:spcPts val="0"/>
              </a:spcBef>
              <a:spcAft>
                <a:spcPts val="0"/>
              </a:spcAft>
              <a:buSzPts val="5200"/>
              <a:buNone/>
            </a:pPr>
            <a:r>
              <a:rPr lang="en"/>
              <a:t>Tentative Nature </a:t>
            </a:r>
            <a:endParaRPr/>
          </a:p>
          <a:p>
            <a:pPr indent="0" lvl="0" marL="0" rtl="0" algn="l">
              <a:lnSpc>
                <a:spcPct val="100000"/>
              </a:lnSpc>
              <a:spcBef>
                <a:spcPts val="0"/>
              </a:spcBef>
              <a:spcAft>
                <a:spcPts val="0"/>
              </a:spcAft>
              <a:buSzPts val="5200"/>
              <a:buNone/>
            </a:pPr>
            <a:r>
              <a:rPr lang="en"/>
              <a:t>of Science</a:t>
            </a:r>
            <a:endParaRPr/>
          </a:p>
        </p:txBody>
      </p:sp>
      <p:sp>
        <p:nvSpPr>
          <p:cNvPr id="107" name="Google Shape;107;p24"/>
          <p:cNvSpPr txBox="1"/>
          <p:nvPr>
            <p:ph idx="1" type="subTitle"/>
          </p:nvPr>
        </p:nvSpPr>
        <p:spPr>
          <a:xfrm>
            <a:off x="3040500" y="3367525"/>
            <a:ext cx="57918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800"/>
              <a:buFont typeface="Arial"/>
              <a:buNone/>
            </a:pPr>
            <a:r>
              <a:rPr lang="en"/>
              <a:t>Prof. Davida S. Smyth</a:t>
            </a:r>
            <a:endParaRPr/>
          </a:p>
          <a:p>
            <a:pPr indent="0" lvl="0" marL="0" rtl="0" algn="l">
              <a:spcBef>
                <a:spcPts val="0"/>
              </a:spcBef>
              <a:spcAft>
                <a:spcPts val="0"/>
              </a:spcAft>
              <a:buClr>
                <a:schemeClr val="dk1"/>
              </a:buClr>
              <a:buSzPts val="2800"/>
              <a:buFont typeface="Arial"/>
              <a:buNone/>
            </a:pPr>
            <a:r>
              <a:t/>
            </a:r>
            <a:endParaRPr sz="1800"/>
          </a:p>
          <a:p>
            <a:pPr indent="0" lvl="0" marL="0" rtl="0" algn="l">
              <a:lnSpc>
                <a:spcPct val="80000"/>
              </a:lnSpc>
              <a:spcBef>
                <a:spcPts val="0"/>
              </a:spcBef>
              <a:spcAft>
                <a:spcPts val="0"/>
              </a:spcAft>
              <a:buClr>
                <a:schemeClr val="dk1"/>
              </a:buClr>
              <a:buSzPts val="2800"/>
              <a:buFont typeface="Arial"/>
              <a:buNone/>
            </a:pPr>
            <a:r>
              <a:rPr lang="en" sz="1800"/>
              <a:t>Eugene Lang College of Liberal Arts </a:t>
            </a:r>
            <a:endParaRPr sz="1800"/>
          </a:p>
          <a:p>
            <a:pPr indent="0" lvl="0" marL="0" rtl="0" algn="l">
              <a:lnSpc>
                <a:spcPct val="80000"/>
              </a:lnSpc>
              <a:spcBef>
                <a:spcPts val="0"/>
              </a:spcBef>
              <a:spcAft>
                <a:spcPts val="0"/>
              </a:spcAft>
              <a:buClr>
                <a:schemeClr val="dk1"/>
              </a:buClr>
              <a:buSzPts val="2800"/>
              <a:buFont typeface="Arial"/>
              <a:buNone/>
            </a:pPr>
            <a:r>
              <a:rPr lang="en" sz="1800"/>
              <a:t>at The New School</a:t>
            </a:r>
            <a:r>
              <a:rPr lang="en"/>
              <a:t> </a:t>
            </a:r>
            <a:endParaRPr/>
          </a:p>
        </p:txBody>
      </p:sp>
      <p:sp>
        <p:nvSpPr>
          <p:cNvPr id="108" name="Google Shape;10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09" name="Google Shape;109;p24"/>
          <p:cNvPicPr preferRelativeResize="0"/>
          <p:nvPr/>
        </p:nvPicPr>
        <p:blipFill>
          <a:blip r:embed="rId3">
            <a:alphaModFix/>
          </a:blip>
          <a:stretch>
            <a:fillRect/>
          </a:stretch>
        </p:blipFill>
        <p:spPr>
          <a:xfrm>
            <a:off x="8265350" y="4260925"/>
            <a:ext cx="878650" cy="882575"/>
          </a:xfrm>
          <a:prstGeom prst="rect">
            <a:avLst/>
          </a:prstGeom>
          <a:noFill/>
          <a:ln>
            <a:noFill/>
          </a:ln>
        </p:spPr>
      </p:pic>
      <p:pic>
        <p:nvPicPr>
          <p:cNvPr id="110" name="Google Shape;110;p24"/>
          <p:cNvPicPr preferRelativeResize="0"/>
          <p:nvPr/>
        </p:nvPicPr>
        <p:blipFill>
          <a:blip r:embed="rId4">
            <a:alphaModFix/>
          </a:blip>
          <a:stretch>
            <a:fillRect/>
          </a:stretch>
        </p:blipFill>
        <p:spPr>
          <a:xfrm>
            <a:off x="7040873" y="4673699"/>
            <a:ext cx="1164177"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3" title="Sign memorializing John Snow"/>
          <p:cNvPicPr preferRelativeResize="0"/>
          <p:nvPr/>
        </p:nvPicPr>
        <p:blipFill>
          <a:blip r:embed="rId3">
            <a:alphaModFix/>
          </a:blip>
          <a:stretch>
            <a:fillRect/>
          </a:stretch>
        </p:blipFill>
        <p:spPr>
          <a:xfrm>
            <a:off x="152400" y="152400"/>
            <a:ext cx="2503325" cy="2260623"/>
          </a:xfrm>
          <a:prstGeom prst="rect">
            <a:avLst/>
          </a:prstGeom>
          <a:noFill/>
          <a:ln>
            <a:noFill/>
          </a:ln>
        </p:spPr>
      </p:pic>
      <p:pic>
        <p:nvPicPr>
          <p:cNvPr descr="Broad Street Pump" id="189" name="Google Shape;189;p33" title="Map of Cholera Cases"/>
          <p:cNvPicPr preferRelativeResize="0"/>
          <p:nvPr/>
        </p:nvPicPr>
        <p:blipFill>
          <a:blip r:embed="rId4">
            <a:alphaModFix/>
          </a:blip>
          <a:stretch>
            <a:fillRect/>
          </a:stretch>
        </p:blipFill>
        <p:spPr>
          <a:xfrm>
            <a:off x="152400" y="2580128"/>
            <a:ext cx="2503325" cy="2334771"/>
          </a:xfrm>
          <a:prstGeom prst="rect">
            <a:avLst/>
          </a:prstGeom>
          <a:noFill/>
          <a:ln>
            <a:noFill/>
          </a:ln>
        </p:spPr>
      </p:pic>
      <p:pic>
        <p:nvPicPr>
          <p:cNvPr id="190" name="Google Shape;190;p33" title="Picture of handwashing"/>
          <p:cNvPicPr preferRelativeResize="0"/>
          <p:nvPr/>
        </p:nvPicPr>
        <p:blipFill rotWithShape="1">
          <a:blip r:embed="rId5">
            <a:alphaModFix/>
          </a:blip>
          <a:srcRect b="0" l="0" r="17184" t="0"/>
          <a:stretch/>
        </p:blipFill>
        <p:spPr>
          <a:xfrm>
            <a:off x="3189125" y="2641625"/>
            <a:ext cx="2802925" cy="2193150"/>
          </a:xfrm>
          <a:prstGeom prst="rect">
            <a:avLst/>
          </a:prstGeom>
          <a:noFill/>
          <a:ln>
            <a:noFill/>
          </a:ln>
        </p:spPr>
      </p:pic>
      <p:pic>
        <p:nvPicPr>
          <p:cNvPr id="191" name="Google Shape;191;p33" title="Portrait of Ignaz Semmelweis"/>
          <p:cNvPicPr preferRelativeResize="0"/>
          <p:nvPr/>
        </p:nvPicPr>
        <p:blipFill>
          <a:blip r:embed="rId6">
            <a:alphaModFix/>
          </a:blip>
          <a:stretch>
            <a:fillRect/>
          </a:stretch>
        </p:blipFill>
        <p:spPr>
          <a:xfrm>
            <a:off x="3619550" y="76200"/>
            <a:ext cx="1959750" cy="2413025"/>
          </a:xfrm>
          <a:prstGeom prst="rect">
            <a:avLst/>
          </a:prstGeom>
          <a:noFill/>
          <a:ln>
            <a:noFill/>
          </a:ln>
        </p:spPr>
      </p:pic>
      <p:pic>
        <p:nvPicPr>
          <p:cNvPr id="192" name="Google Shape;192;p33" title="Phrenology Ad from 1871"/>
          <p:cNvPicPr preferRelativeResize="0"/>
          <p:nvPr/>
        </p:nvPicPr>
        <p:blipFill rotWithShape="1">
          <a:blip r:embed="rId7">
            <a:alphaModFix/>
          </a:blip>
          <a:srcRect b="-7200" l="0" r="0" t="7200"/>
          <a:stretch/>
        </p:blipFill>
        <p:spPr>
          <a:xfrm>
            <a:off x="6523475" y="2800350"/>
            <a:ext cx="1514446" cy="2260626"/>
          </a:xfrm>
          <a:prstGeom prst="rect">
            <a:avLst/>
          </a:prstGeom>
          <a:noFill/>
          <a:ln>
            <a:noFill/>
          </a:ln>
        </p:spPr>
      </p:pic>
      <p:pic>
        <p:nvPicPr>
          <p:cNvPr id="193" name="Google Shape;193;p33" title="Portrait of James McHune Smith"/>
          <p:cNvPicPr preferRelativeResize="0"/>
          <p:nvPr/>
        </p:nvPicPr>
        <p:blipFill>
          <a:blip r:embed="rId8">
            <a:alphaModFix/>
          </a:blip>
          <a:stretch>
            <a:fillRect/>
          </a:stretch>
        </p:blipFill>
        <p:spPr>
          <a:xfrm>
            <a:off x="6373045" y="0"/>
            <a:ext cx="1758800" cy="2719825"/>
          </a:xfrm>
          <a:prstGeom prst="rect">
            <a:avLst/>
          </a:prstGeom>
          <a:noFill/>
          <a:ln>
            <a:noFill/>
          </a:ln>
        </p:spPr>
      </p:pic>
      <p:sp>
        <p:nvSpPr>
          <p:cNvPr id="194" name="Google Shape;194;p33"/>
          <p:cNvSpPr txBox="1"/>
          <p:nvPr/>
        </p:nvSpPr>
        <p:spPr>
          <a:xfrm rot="-5400000">
            <a:off x="7566800" y="1085550"/>
            <a:ext cx="5157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uFill>
                  <a:noFill/>
                </a:uFill>
                <a:hlinkClick r:id="rId9"/>
              </a:rPr>
              <a:t>"File:Dr John Snow (24023399742).jpg"</a:t>
            </a:r>
            <a:r>
              <a:rPr lang="en" sz="800"/>
              <a:t> by </a:t>
            </a:r>
            <a:r>
              <a:rPr lang="en" sz="800">
                <a:uFill>
                  <a:noFill/>
                </a:uFill>
                <a:hlinkClick r:id="rId10"/>
              </a:rPr>
              <a:t>Tony Hisgett from Birmingham, UK</a:t>
            </a:r>
            <a:r>
              <a:rPr lang="en" sz="800"/>
              <a:t> is licensed under </a:t>
            </a:r>
            <a:r>
              <a:rPr lang="en" sz="800">
                <a:uFill>
                  <a:noFill/>
                </a:uFill>
                <a:hlinkClick r:id="rId11"/>
              </a:rPr>
              <a:t>CC BY 2.0</a:t>
            </a:r>
            <a:r>
              <a:rPr lang="en" sz="800"/>
              <a:t>; </a:t>
            </a:r>
            <a:r>
              <a:rPr lang="en" sz="800">
                <a:uFill>
                  <a:noFill/>
                </a:uFill>
                <a:hlinkClick r:id="rId12"/>
              </a:rPr>
              <a:t>"File:Dr. John Snow Cholera Map.svg"</a:t>
            </a:r>
            <a:r>
              <a:rPr lang="en" sz="800"/>
              <a:t> by </a:t>
            </a:r>
            <a:r>
              <a:rPr lang="en" sz="800">
                <a:uFill>
                  <a:noFill/>
                </a:uFill>
                <a:hlinkClick r:id="rId13"/>
              </a:rPr>
              <a:t>Netcorredor</a:t>
            </a:r>
            <a:r>
              <a:rPr lang="en" sz="800"/>
              <a:t> is marked with </a:t>
            </a:r>
            <a:r>
              <a:rPr lang="en" sz="800">
                <a:uFill>
                  <a:noFill/>
                </a:uFill>
                <a:hlinkClick r:id="rId14"/>
              </a:rPr>
              <a:t>CC0 1.0</a:t>
            </a:r>
            <a:r>
              <a:rPr lang="en" sz="800"/>
              <a:t>; </a:t>
            </a:r>
            <a:r>
              <a:rPr lang="en" sz="800">
                <a:uFill>
                  <a:noFill/>
                </a:uFill>
                <a:hlinkClick r:id="rId15"/>
              </a:rPr>
              <a:t>"Handwashing: Step Three"</a:t>
            </a:r>
            <a:r>
              <a:rPr lang="en" sz="800"/>
              <a:t> by </a:t>
            </a:r>
            <a:r>
              <a:rPr lang="en" sz="800">
                <a:uFill>
                  <a:noFill/>
                </a:uFill>
                <a:hlinkClick r:id="rId16"/>
              </a:rPr>
              <a:t>fairfaxcounty</a:t>
            </a:r>
            <a:r>
              <a:rPr lang="en" sz="800"/>
              <a:t> is licensed under </a:t>
            </a:r>
            <a:r>
              <a:rPr lang="en" sz="800">
                <a:uFill>
                  <a:noFill/>
                </a:uFill>
                <a:hlinkClick r:id="rId17"/>
              </a:rPr>
              <a:t>CC BY-ND 2.0</a:t>
            </a:r>
            <a:r>
              <a:rPr lang="en" sz="800"/>
              <a:t>; </a:t>
            </a:r>
            <a:r>
              <a:rPr lang="en" sz="800" u="sng">
                <a:highlight>
                  <a:srgbClr val="FFFFFF"/>
                </a:highlight>
                <a:hlinkClick r:id="rId18"/>
              </a:rPr>
              <a:t>"Phrenology ad 1871"</a:t>
            </a:r>
            <a:r>
              <a:rPr lang="en" sz="800">
                <a:highlight>
                  <a:srgbClr val="FFFFFF"/>
                </a:highlight>
              </a:rPr>
              <a:t> by </a:t>
            </a:r>
            <a:r>
              <a:rPr lang="en" sz="800">
                <a:highlight>
                  <a:srgbClr val="FFFFFF"/>
                </a:highlight>
                <a:uFill>
                  <a:noFill/>
                </a:uFill>
                <a:hlinkClick r:id="rId19"/>
              </a:rPr>
              <a:t>crackdog</a:t>
            </a:r>
            <a:r>
              <a:rPr lang="en" sz="800">
                <a:highlight>
                  <a:srgbClr val="FFFFFF"/>
                </a:highlight>
              </a:rPr>
              <a:t> is marked with </a:t>
            </a:r>
            <a:r>
              <a:rPr lang="en" sz="800">
                <a:highlight>
                  <a:srgbClr val="FFFFFF"/>
                </a:highlight>
                <a:uFill>
                  <a:noFill/>
                </a:uFill>
                <a:hlinkClick r:id="rId20"/>
              </a:rPr>
              <a:t>CC PDM 1.0</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Contemporary </a:t>
            </a:r>
            <a:endParaRPr/>
          </a:p>
          <a:p>
            <a:pPr indent="0" lvl="0" marL="0" rtl="0" algn="l">
              <a:lnSpc>
                <a:spcPct val="100000"/>
              </a:lnSpc>
              <a:spcBef>
                <a:spcPts val="0"/>
              </a:spcBef>
              <a:spcAft>
                <a:spcPts val="0"/>
              </a:spcAft>
              <a:buSzPts val="4800"/>
              <a:buNone/>
            </a:pPr>
            <a:r>
              <a:rPr lang="en"/>
              <a:t>Cases</a:t>
            </a:r>
            <a:endParaRPr/>
          </a:p>
        </p:txBody>
      </p:sp>
      <p:sp>
        <p:nvSpPr>
          <p:cNvPr id="200" name="Google Shape;200;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06" name="Google Shape;206;p35" title="Images of ulcers, bacteria, microscopes, viruses, vaccines and the unknown"/>
          <p:cNvPicPr preferRelativeResize="0"/>
          <p:nvPr/>
        </p:nvPicPr>
        <p:blipFill rotWithShape="1">
          <a:blip r:embed="rId3">
            <a:alphaModFix/>
          </a:blip>
          <a:srcRect b="8083" l="0" r="14000" t="19088"/>
          <a:stretch/>
        </p:blipFill>
        <p:spPr>
          <a:xfrm>
            <a:off x="403925" y="152400"/>
            <a:ext cx="8173650" cy="4845125"/>
          </a:xfrm>
          <a:prstGeom prst="rect">
            <a:avLst/>
          </a:prstGeom>
          <a:noFill/>
          <a:ln>
            <a:noFill/>
          </a:ln>
        </p:spPr>
      </p:pic>
      <p:sp>
        <p:nvSpPr>
          <p:cNvPr id="207" name="Google Shape;207;p35"/>
          <p:cNvSpPr txBox="1"/>
          <p:nvPr/>
        </p:nvSpPr>
        <p:spPr>
          <a:xfrm rot="-5400000">
            <a:off x="-76200" y="-1002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Present Day</a:t>
            </a:r>
            <a:endParaRPr/>
          </a:p>
          <a:p>
            <a:pPr indent="0" lvl="0" marL="0" rtl="0" algn="l">
              <a:lnSpc>
                <a:spcPct val="100000"/>
              </a:lnSpc>
              <a:spcBef>
                <a:spcPts val="0"/>
              </a:spcBef>
              <a:spcAft>
                <a:spcPts val="0"/>
              </a:spcAft>
              <a:buSzPts val="4800"/>
              <a:buNone/>
            </a:pPr>
            <a:r>
              <a:rPr lang="en"/>
              <a:t>Cases</a:t>
            </a:r>
            <a:endParaRPr/>
          </a:p>
        </p:txBody>
      </p:sp>
      <p:sp>
        <p:nvSpPr>
          <p:cNvPr id="213" name="Google Shape;21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Female scientists studying female bird song </a:t>
            </a:r>
            <a:endParaRPr/>
          </a:p>
        </p:txBody>
      </p:sp>
      <p:sp>
        <p:nvSpPr>
          <p:cNvPr id="219" name="Google Shape;21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20" name="Google Shape;220;p37"/>
          <p:cNvSpPr txBox="1"/>
          <p:nvPr/>
        </p:nvSpPr>
        <p:spPr>
          <a:xfrm>
            <a:off x="4572000" y="976200"/>
            <a:ext cx="4246800" cy="330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chemeClr val="dk2"/>
                </a:solidFill>
              </a:rPr>
              <a:t>Gender b</a:t>
            </a:r>
            <a:r>
              <a:rPr b="0" i="0" lang="en" sz="1800" u="none" cap="none" strike="noStrike">
                <a:solidFill>
                  <a:schemeClr val="dk2"/>
                </a:solidFill>
                <a:latin typeface="Arial"/>
                <a:ea typeface="Arial"/>
                <a:cs typeface="Arial"/>
                <a:sym typeface="Arial"/>
              </a:rPr>
              <a:t>ias in the sciences meant that male scientists studying bird song focused predominantly on male birds</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800" u="none" cap="none" strike="noStrike">
                <a:solidFill>
                  <a:schemeClr val="dk2"/>
                </a:solidFill>
                <a:latin typeface="Arial"/>
                <a:ea typeface="Arial"/>
                <a:cs typeface="Arial"/>
                <a:sym typeface="Arial"/>
              </a:rPr>
              <a:t>This meant that female bird song was overlooked</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800" u="none" cap="none" strike="noStrike">
                <a:solidFill>
                  <a:schemeClr val="dk2"/>
                </a:solidFill>
                <a:latin typeface="Arial"/>
                <a:ea typeface="Arial"/>
                <a:cs typeface="Arial"/>
                <a:sym typeface="Arial"/>
              </a:rPr>
              <a:t>When more women and diverse and citizen scientists joined, we learned about female bird song</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600"/>
              <a:buFont typeface="Arial"/>
              <a:buNone/>
            </a:pPr>
            <a:r>
              <a:rPr lang="en" sz="800" u="sng">
                <a:highlight>
                  <a:srgbClr val="FFFFFF"/>
                </a:highlight>
                <a:hlinkClick r:id="rId3"/>
              </a:rPr>
              <a:t>"Male birds and the art of seduction.."</a:t>
            </a:r>
            <a:r>
              <a:rPr lang="en" sz="800">
                <a:highlight>
                  <a:srgbClr val="FFFFFF"/>
                </a:highlight>
              </a:rPr>
              <a:t> by </a:t>
            </a:r>
            <a:r>
              <a:rPr lang="en" sz="800">
                <a:highlight>
                  <a:srgbClr val="FFFFFF"/>
                </a:highlight>
                <a:uFill>
                  <a:noFill/>
                </a:uFill>
                <a:hlinkClick r:id="rId4"/>
              </a:rPr>
              <a:t>szwerink</a:t>
            </a:r>
            <a:r>
              <a:rPr lang="en" sz="800">
                <a:highlight>
                  <a:srgbClr val="FFFFFF"/>
                </a:highlight>
              </a:rPr>
              <a:t> is licensed under </a:t>
            </a:r>
            <a:r>
              <a:rPr lang="en" sz="800">
                <a:highlight>
                  <a:srgbClr val="FFFFFF"/>
                </a:highlight>
                <a:uFill>
                  <a:noFill/>
                </a:uFill>
                <a:hlinkClick r:id="rId5"/>
              </a:rPr>
              <a:t>CC BY-SA 2.0</a:t>
            </a:r>
            <a:endParaRPr sz="800"/>
          </a:p>
        </p:txBody>
      </p:sp>
      <p:pic>
        <p:nvPicPr>
          <p:cNvPr id="221" name="Google Shape;221;p37" title="Male bird with puffed out chest during mating "/>
          <p:cNvPicPr preferRelativeResize="0"/>
          <p:nvPr/>
        </p:nvPicPr>
        <p:blipFill rotWithShape="1">
          <a:blip r:embed="rId6">
            <a:alphaModFix/>
          </a:blip>
          <a:srcRect b="0" l="20429" r="14364" t="0"/>
          <a:stretch/>
        </p:blipFill>
        <p:spPr>
          <a:xfrm>
            <a:off x="325950" y="941525"/>
            <a:ext cx="3958674" cy="4049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Studying the observable</a:t>
            </a:r>
            <a:endParaRPr/>
          </a:p>
        </p:txBody>
      </p:sp>
      <p:sp>
        <p:nvSpPr>
          <p:cNvPr id="227" name="Google Shape;227;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28" name="Google Shape;228;p38"/>
          <p:cNvSpPr txBox="1"/>
          <p:nvPr/>
        </p:nvSpPr>
        <p:spPr>
          <a:xfrm>
            <a:off x="5253850" y="934200"/>
            <a:ext cx="3714300" cy="327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We couldn’t see it till now</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We had to wait for the technology to enable this view of the unobservable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lang="en" sz="1800">
                <a:solidFill>
                  <a:schemeClr val="dk2"/>
                </a:solidFill>
              </a:rPr>
              <a:t>On April 10th 2019 this image was revealed to the world</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p>
          <a:p>
            <a:pPr indent="0" lvl="0" marL="0" marR="0" rtl="0" algn="l">
              <a:lnSpc>
                <a:spcPct val="100000"/>
              </a:lnSpc>
              <a:spcBef>
                <a:spcPts val="0"/>
              </a:spcBef>
              <a:spcAft>
                <a:spcPts val="0"/>
              </a:spcAft>
              <a:buClr>
                <a:srgbClr val="000000"/>
              </a:buClr>
              <a:buSzPts val="1800"/>
              <a:buFont typeface="Arial"/>
              <a:buNone/>
            </a:pPr>
            <a:r>
              <a:rPr lang="en" sz="800">
                <a:highlight>
                  <a:srgbClr val="FFFFFF"/>
                </a:highlight>
                <a:uFill>
                  <a:noFill/>
                </a:uFill>
                <a:hlinkClick r:id="rId3"/>
              </a:rPr>
              <a:t>"Black Hole Image Makes History"</a:t>
            </a:r>
            <a:r>
              <a:rPr lang="en" sz="800">
                <a:highlight>
                  <a:srgbClr val="FFFFFF"/>
                </a:highlight>
              </a:rPr>
              <a:t> by </a:t>
            </a:r>
            <a:r>
              <a:rPr lang="en" sz="800">
                <a:highlight>
                  <a:srgbClr val="FFFFFF"/>
                </a:highlight>
                <a:uFill>
                  <a:noFill/>
                </a:uFill>
                <a:hlinkClick r:id="rId4"/>
              </a:rPr>
              <a:t>NASA Goddard Photo and Video</a:t>
            </a:r>
            <a:r>
              <a:rPr lang="en" sz="800">
                <a:highlight>
                  <a:srgbClr val="FFFFFF"/>
                </a:highlight>
              </a:rPr>
              <a:t> is licensed under </a:t>
            </a:r>
            <a:r>
              <a:rPr lang="en" sz="800">
                <a:highlight>
                  <a:srgbClr val="FFFFFF"/>
                </a:highlight>
                <a:uFill>
                  <a:noFill/>
                </a:uFill>
                <a:hlinkClick r:id="rId5"/>
              </a:rPr>
              <a:t>CC BY </a:t>
            </a:r>
            <a:r>
              <a:rPr lang="en" sz="1200">
                <a:highlight>
                  <a:srgbClr val="FFFFFF"/>
                </a:highlight>
                <a:uFill>
                  <a:noFill/>
                </a:uFill>
                <a:hlinkClick r:id="rId6"/>
              </a:rPr>
              <a:t>2.0</a:t>
            </a:r>
            <a:endParaRPr sz="1800"/>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29" name="Google Shape;229;p38" title="First image of a black hole"/>
          <p:cNvPicPr preferRelativeResize="0"/>
          <p:nvPr/>
        </p:nvPicPr>
        <p:blipFill rotWithShape="1">
          <a:blip r:embed="rId7">
            <a:alphaModFix/>
          </a:blip>
          <a:srcRect b="0" l="17183" r="12852" t="0"/>
          <a:stretch/>
        </p:blipFill>
        <p:spPr>
          <a:xfrm>
            <a:off x="256250" y="941525"/>
            <a:ext cx="4767150" cy="3965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problem with Pluto</a:t>
            </a:r>
            <a:endParaRPr/>
          </a:p>
        </p:txBody>
      </p:sp>
      <p:sp>
        <p:nvSpPr>
          <p:cNvPr id="235" name="Google Shape;23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36" name="Google Shape;236;p39"/>
          <p:cNvSpPr txBox="1"/>
          <p:nvPr/>
        </p:nvSpPr>
        <p:spPr>
          <a:xfrm>
            <a:off x="159675" y="4198750"/>
            <a:ext cx="8861400" cy="27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Where there used to be nine, only eight remain. Pluto is considered a dwarf planet.</a:t>
            </a:r>
            <a:endParaRPr b="0" i="0" sz="1800" u="none" cap="none" strike="noStrike">
              <a:solidFill>
                <a:schemeClr val="dk2"/>
              </a:solidFill>
              <a:latin typeface="Arial"/>
              <a:ea typeface="Arial"/>
              <a:cs typeface="Arial"/>
              <a:sym typeface="Arial"/>
            </a:endParaRPr>
          </a:p>
        </p:txBody>
      </p:sp>
      <p:pic>
        <p:nvPicPr>
          <p:cNvPr id="237" name="Google Shape;237;p39" title="Cartoon of the solar system"/>
          <p:cNvPicPr preferRelativeResize="0"/>
          <p:nvPr/>
        </p:nvPicPr>
        <p:blipFill>
          <a:blip r:embed="rId3">
            <a:alphaModFix/>
          </a:blip>
          <a:stretch>
            <a:fillRect/>
          </a:stretch>
        </p:blipFill>
        <p:spPr>
          <a:xfrm>
            <a:off x="203875" y="1073325"/>
            <a:ext cx="8817274" cy="2911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Scrutiny, Review </a:t>
            </a:r>
            <a:endParaRPr/>
          </a:p>
          <a:p>
            <a:pPr indent="0" lvl="0" marL="0" rtl="0" algn="l">
              <a:lnSpc>
                <a:spcPct val="100000"/>
              </a:lnSpc>
              <a:spcBef>
                <a:spcPts val="0"/>
              </a:spcBef>
              <a:spcAft>
                <a:spcPts val="0"/>
              </a:spcAft>
              <a:buSzPts val="4800"/>
              <a:buNone/>
            </a:pPr>
            <a:r>
              <a:rPr lang="en"/>
              <a:t>and Retractions</a:t>
            </a:r>
            <a:endParaRPr/>
          </a:p>
        </p:txBody>
      </p:sp>
      <p:sp>
        <p:nvSpPr>
          <p:cNvPr id="243" name="Google Shape;24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Scrutiny and Review</a:t>
            </a:r>
            <a:endParaRPr/>
          </a:p>
        </p:txBody>
      </p:sp>
      <p:sp>
        <p:nvSpPr>
          <p:cNvPr id="249" name="Google Shape;249;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highlight>
                  <a:srgbClr val="FFFFFF"/>
                </a:highlight>
              </a:rPr>
              <a:t>Science relies upon a system of checks and balances. This ensures the quality of scientific work, and double-checks </a:t>
            </a:r>
            <a:r>
              <a:rPr lang="en"/>
              <a:t>scientific ideas along with the evidence for and against them</a:t>
            </a:r>
            <a:r>
              <a:rPr lang="en">
                <a:highlight>
                  <a:srgbClr val="FFFFFF"/>
                </a:highlight>
              </a:rPr>
              <a:t>. It makes sure that the ideas are evaluated fairly.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The community evaluates evidence and ideas</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The community balances biases</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The community helps identify and eliminate fraud</a:t>
            </a:r>
            <a:endParaRPr>
              <a:highlight>
                <a:srgbClr val="FFFFFF"/>
              </a:highlight>
            </a:endParaRPr>
          </a:p>
          <a:p>
            <a:pPr indent="0" lvl="0" marL="914400" rtl="0" algn="l">
              <a:lnSpc>
                <a:spcPct val="115000"/>
              </a:lnSpc>
              <a:spcBef>
                <a:spcPts val="0"/>
              </a:spcBef>
              <a:spcAft>
                <a:spcPts val="0"/>
              </a:spcAft>
              <a:buSzPts val="1800"/>
              <a:buNone/>
            </a:pPr>
            <a:r>
              <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p:txBody>
      </p:sp>
      <p:sp>
        <p:nvSpPr>
          <p:cNvPr id="250" name="Google Shape;25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Let’s revisit the process of peer-review</a:t>
            </a:r>
            <a:endParaRPr/>
          </a:p>
        </p:txBody>
      </p:sp>
      <p:pic>
        <p:nvPicPr>
          <p:cNvPr id="256" name="Google Shape;256;p42" title="Flow chart showing the process from submission to publication"/>
          <p:cNvPicPr preferRelativeResize="0"/>
          <p:nvPr/>
        </p:nvPicPr>
        <p:blipFill rotWithShape="1">
          <a:blip r:embed="rId3">
            <a:alphaModFix/>
          </a:blip>
          <a:srcRect b="0" l="0" r="0" t="0"/>
          <a:stretch/>
        </p:blipFill>
        <p:spPr>
          <a:xfrm>
            <a:off x="250475" y="784525"/>
            <a:ext cx="8740277" cy="4359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grpSp>
        <p:nvGrpSpPr>
          <p:cNvPr id="115" name="Google Shape;115;p25"/>
          <p:cNvGrpSpPr/>
          <p:nvPr/>
        </p:nvGrpSpPr>
        <p:grpSpPr>
          <a:xfrm>
            <a:off x="1917433" y="1072654"/>
            <a:ext cx="2742177" cy="2667697"/>
            <a:chOff x="1917433" y="1453654"/>
            <a:chExt cx="2742177" cy="2667697"/>
          </a:xfrm>
        </p:grpSpPr>
        <p:sp>
          <p:nvSpPr>
            <p:cNvPr id="116" name="Google Shape;116;p25"/>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7" name="Google Shape;117;p25"/>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8" name="Google Shape;118;p25"/>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grpSp>
        <p:nvGrpSpPr>
          <p:cNvPr id="119" name="Google Shape;119;p25"/>
          <p:cNvGrpSpPr/>
          <p:nvPr/>
        </p:nvGrpSpPr>
        <p:grpSpPr>
          <a:xfrm>
            <a:off x="3451411" y="2098847"/>
            <a:ext cx="2669123" cy="2745705"/>
            <a:chOff x="3451411" y="2479847"/>
            <a:chExt cx="2669123" cy="2745705"/>
          </a:xfrm>
        </p:grpSpPr>
        <p:sp>
          <p:nvSpPr>
            <p:cNvPr id="120" name="Google Shape;120;p25"/>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1" name="Google Shape;121;p25"/>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2" name="Google Shape;122;p25"/>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123" name="Google Shape;123;p25"/>
          <p:cNvGrpSpPr/>
          <p:nvPr/>
        </p:nvGrpSpPr>
        <p:grpSpPr>
          <a:xfrm>
            <a:off x="4481729" y="641053"/>
            <a:ext cx="2744808" cy="2664963"/>
            <a:chOff x="4481729" y="1022053"/>
            <a:chExt cx="2744808" cy="2664963"/>
          </a:xfrm>
        </p:grpSpPr>
        <p:sp>
          <p:nvSpPr>
            <p:cNvPr id="124" name="Google Shape;124;p25"/>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5" name="Google Shape;125;p25"/>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6" name="Google Shape;126;p25"/>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127" name="Google Shape;127;p25"/>
          <p:cNvGrpSpPr/>
          <p:nvPr/>
        </p:nvGrpSpPr>
        <p:grpSpPr>
          <a:xfrm>
            <a:off x="3026171" y="-457686"/>
            <a:ext cx="2655025" cy="2740083"/>
            <a:chOff x="3026171" y="-76686"/>
            <a:chExt cx="2655025" cy="2740083"/>
          </a:xfrm>
        </p:grpSpPr>
        <p:sp>
          <p:nvSpPr>
            <p:cNvPr id="128" name="Google Shape;128;p25"/>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9" name="Google Shape;129;p25"/>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0" name="Google Shape;130;p25"/>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31" name="Google Shape;13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community reviews your work</a:t>
            </a:r>
            <a:endParaRPr/>
          </a:p>
        </p:txBody>
      </p:sp>
      <p:pic>
        <p:nvPicPr>
          <p:cNvPr id="262" name="Google Shape;262;p43" title="Process from submission to peer review including further review by the community"/>
          <p:cNvPicPr preferRelativeResize="0"/>
          <p:nvPr/>
        </p:nvPicPr>
        <p:blipFill rotWithShape="1">
          <a:blip r:embed="rId3">
            <a:alphaModFix/>
          </a:blip>
          <a:srcRect b="0" l="0" r="0" t="0"/>
          <a:stretch/>
        </p:blipFill>
        <p:spPr>
          <a:xfrm>
            <a:off x="76200" y="1213950"/>
            <a:ext cx="8991601" cy="3238107"/>
          </a:xfrm>
          <a:prstGeom prst="rect">
            <a:avLst/>
          </a:prstGeom>
          <a:noFill/>
          <a:ln>
            <a:noFill/>
          </a:ln>
        </p:spPr>
      </p:pic>
      <p:sp>
        <p:nvSpPr>
          <p:cNvPr id="263" name="Google Shape;26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problem with peer-review</a:t>
            </a:r>
            <a:endParaRPr/>
          </a:p>
        </p:txBody>
      </p:sp>
      <p:sp>
        <p:nvSpPr>
          <p:cNvPr id="269" name="Google Shape;269;p44"/>
          <p:cNvSpPr txBox="1"/>
          <p:nvPr/>
        </p:nvSpPr>
        <p:spPr>
          <a:xfrm>
            <a:off x="3769800" y="1009000"/>
            <a:ext cx="5151600" cy="3982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Takes a long time </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None/>
            </a:pPr>
            <a:r>
              <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lang="en" sz="1800">
                <a:solidFill>
                  <a:schemeClr val="dk2"/>
                </a:solidFill>
              </a:rPr>
              <a:t>It costs a lot to publish - authors pay the journal to offer articles openly</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Inconsistent</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Biased </a:t>
            </a:r>
            <a:endParaRPr sz="1800">
              <a:solidFill>
                <a:schemeClr val="dk2"/>
              </a:solidFill>
            </a:endParaRPr>
          </a:p>
          <a:p>
            <a:pPr indent="0" lvl="0" marL="457200" marR="0" rtl="0" algn="l">
              <a:lnSpc>
                <a:spcPct val="100000"/>
              </a:lnSpc>
              <a:spcBef>
                <a:spcPts val="0"/>
              </a:spcBef>
              <a:spcAft>
                <a:spcPts val="0"/>
              </a:spcAft>
              <a:buNone/>
            </a:pPr>
            <a:r>
              <a:t/>
            </a:r>
            <a:endParaRPr sz="1800">
              <a:solidFill>
                <a:schemeClr val="dk2"/>
              </a:solidFil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Can be abused </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None/>
            </a:pPr>
            <a:r>
              <a:t/>
            </a:r>
            <a:endParaRPr sz="1800">
              <a:solidFill>
                <a:schemeClr val="dk2"/>
              </a:solidFill>
            </a:endParaRPr>
          </a:p>
          <a:p>
            <a:pPr indent="0" lvl="0" marL="45720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800">
              <a:solidFill>
                <a:schemeClr val="dk2"/>
              </a:solidFill>
            </a:endParaRPr>
          </a:p>
          <a:p>
            <a:pPr indent="0" lvl="0" marL="0" marR="0" rtl="0" algn="l">
              <a:lnSpc>
                <a:spcPct val="100000"/>
              </a:lnSpc>
              <a:spcBef>
                <a:spcPts val="0"/>
              </a:spcBef>
              <a:spcAft>
                <a:spcPts val="0"/>
              </a:spcAft>
              <a:buNone/>
            </a:pPr>
            <a:r>
              <a:rPr lang="en" sz="800">
                <a:solidFill>
                  <a:schemeClr val="dk2"/>
                </a:solidFill>
              </a:rPr>
              <a:t>Smith, 2006</a:t>
            </a:r>
            <a:endParaRPr sz="800">
              <a:solidFill>
                <a:schemeClr val="dk2"/>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None/>
            </a:pPr>
            <a:r>
              <a:t/>
            </a:r>
            <a:endParaRPr sz="1800">
              <a:solidFill>
                <a:srgbClr val="FF0000"/>
              </a:solidFill>
            </a:endParaRPr>
          </a:p>
          <a:p>
            <a:pPr indent="0" lvl="0" marL="0" marR="0" rtl="0" algn="l">
              <a:lnSpc>
                <a:spcPct val="100000"/>
              </a:lnSpc>
              <a:spcBef>
                <a:spcPts val="0"/>
              </a:spcBef>
              <a:spcAft>
                <a:spcPts val="0"/>
              </a:spcAft>
              <a:buNone/>
            </a:pPr>
            <a:r>
              <a:t/>
            </a:r>
            <a:endParaRPr sz="1800">
              <a:solidFill>
                <a:schemeClr val="dk2"/>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71" name="Google Shape;271;p44" title="Section of figure only showing the peer review component"/>
          <p:cNvPicPr preferRelativeResize="0"/>
          <p:nvPr/>
        </p:nvPicPr>
        <p:blipFill>
          <a:blip r:embed="rId3">
            <a:alphaModFix/>
          </a:blip>
          <a:stretch>
            <a:fillRect/>
          </a:stretch>
        </p:blipFill>
        <p:spPr>
          <a:xfrm>
            <a:off x="304800" y="941525"/>
            <a:ext cx="3242107" cy="4049575"/>
          </a:xfrm>
          <a:prstGeom prst="rect">
            <a:avLst/>
          </a:prstGeom>
          <a:noFill/>
          <a:ln cap="flat" cmpd="sng" w="9525">
            <a:solidFill>
              <a:srgbClr val="FF0000"/>
            </a:solidFill>
            <a:prstDash val="dash"/>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And there is the possibility of preprints</a:t>
            </a:r>
            <a:endParaRPr/>
          </a:p>
        </p:txBody>
      </p:sp>
      <p:pic>
        <p:nvPicPr>
          <p:cNvPr id="277" name="Google Shape;277;p45"/>
          <p:cNvPicPr preferRelativeResize="0"/>
          <p:nvPr/>
        </p:nvPicPr>
        <p:blipFill rotWithShape="1">
          <a:blip r:embed="rId3">
            <a:alphaModFix/>
          </a:blip>
          <a:srcRect b="0" l="0" r="0" t="0"/>
          <a:stretch/>
        </p:blipFill>
        <p:spPr>
          <a:xfrm>
            <a:off x="174275" y="784525"/>
            <a:ext cx="8740277" cy="4359051"/>
          </a:xfrm>
          <a:prstGeom prst="rect">
            <a:avLst/>
          </a:prstGeom>
          <a:noFill/>
          <a:ln>
            <a:noFill/>
          </a:ln>
        </p:spPr>
      </p:pic>
      <p:pic>
        <p:nvPicPr>
          <p:cNvPr id="278" name="Google Shape;278;p45" title="Addition of preprint server to the figure of submission to publication"/>
          <p:cNvPicPr preferRelativeResize="0"/>
          <p:nvPr/>
        </p:nvPicPr>
        <p:blipFill rotWithShape="1">
          <a:blip r:embed="rId4">
            <a:alphaModFix/>
          </a:blip>
          <a:srcRect b="0" l="0" r="0" t="0"/>
          <a:stretch/>
        </p:blipFill>
        <p:spPr>
          <a:xfrm>
            <a:off x="-88851" y="2984425"/>
            <a:ext cx="1866850" cy="1282575"/>
          </a:xfrm>
          <a:prstGeom prst="rect">
            <a:avLst/>
          </a:prstGeom>
          <a:noFill/>
          <a:ln>
            <a:noFill/>
          </a:ln>
        </p:spPr>
      </p:pic>
      <p:sp>
        <p:nvSpPr>
          <p:cNvPr id="279" name="Google Shape;279;p45"/>
          <p:cNvSpPr/>
          <p:nvPr/>
        </p:nvSpPr>
        <p:spPr>
          <a:xfrm>
            <a:off x="503100" y="4348300"/>
            <a:ext cx="609000" cy="5727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problem with preprints</a:t>
            </a:r>
            <a:endParaRPr/>
          </a:p>
        </p:txBody>
      </p:sp>
      <p:pic>
        <p:nvPicPr>
          <p:cNvPr id="285" name="Google Shape;285;p46" title="Preprint submission figure"/>
          <p:cNvPicPr preferRelativeResize="0"/>
          <p:nvPr/>
        </p:nvPicPr>
        <p:blipFill>
          <a:blip r:embed="rId3">
            <a:alphaModFix/>
          </a:blip>
          <a:stretch>
            <a:fillRect/>
          </a:stretch>
        </p:blipFill>
        <p:spPr>
          <a:xfrm>
            <a:off x="152400" y="941525"/>
            <a:ext cx="5083977" cy="4049575"/>
          </a:xfrm>
          <a:prstGeom prst="rect">
            <a:avLst/>
          </a:prstGeom>
          <a:noFill/>
          <a:ln cap="flat" cmpd="sng" w="9525">
            <a:solidFill>
              <a:schemeClr val="dk2"/>
            </a:solidFill>
            <a:prstDash val="solid"/>
            <a:round/>
            <a:headEnd len="sm" w="sm" type="none"/>
            <a:tailEnd len="sm" w="sm" type="none"/>
          </a:ln>
        </p:spPr>
      </p:pic>
      <p:sp>
        <p:nvSpPr>
          <p:cNvPr id="286" name="Google Shape;286;p46"/>
          <p:cNvSpPr/>
          <p:nvPr/>
        </p:nvSpPr>
        <p:spPr>
          <a:xfrm>
            <a:off x="503100" y="4348300"/>
            <a:ext cx="609000" cy="5727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6"/>
          <p:cNvSpPr txBox="1"/>
          <p:nvPr>
            <p:ph idx="2" type="body"/>
          </p:nvPr>
        </p:nvSpPr>
        <p:spPr>
          <a:xfrm>
            <a:off x="5437050" y="1152475"/>
            <a:ext cx="3479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Examples include: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From Cold Spring Harbor Laboratories </a:t>
            </a:r>
            <a:endParaRPr sz="1800"/>
          </a:p>
          <a:p>
            <a:pPr indent="0" lvl="0" marL="457200" rtl="0" algn="l">
              <a:spcBef>
                <a:spcPts val="0"/>
              </a:spcBef>
              <a:spcAft>
                <a:spcPts val="0"/>
              </a:spcAft>
              <a:buNone/>
            </a:pPr>
            <a:r>
              <a:rPr lang="en" sz="1800">
                <a:solidFill>
                  <a:srgbClr val="0A6EBD"/>
                </a:solidFill>
                <a:highlight>
                  <a:srgbClr val="FFFFFF"/>
                </a:highlight>
                <a:uFill>
                  <a:noFill/>
                </a:uFill>
                <a:latin typeface="Roboto"/>
                <a:ea typeface="Roboto"/>
                <a:cs typeface="Roboto"/>
                <a:sym typeface="Roboto"/>
                <a:hlinkClick r:id="rId4">
                  <a:extLst>
                    <a:ext uri="{A12FA001-AC4F-418D-AE19-62706E023703}">
                      <ahyp:hlinkClr val="tx"/>
                    </a:ext>
                  </a:extLst>
                </a:hlinkClick>
              </a:rPr>
              <a:t>https://www.biorxiv.org/</a:t>
            </a:r>
            <a:endParaRPr sz="1800"/>
          </a:p>
          <a:p>
            <a:pPr indent="-342900" lvl="0" marL="457200" rtl="0" algn="l">
              <a:spcBef>
                <a:spcPts val="0"/>
              </a:spcBef>
              <a:spcAft>
                <a:spcPts val="0"/>
              </a:spcAft>
              <a:buSzPts val="1800"/>
              <a:buChar char="●"/>
            </a:pPr>
            <a:r>
              <a:rPr lang="en" sz="1800"/>
              <a:t>From Cold Spring Harbor laboratories, Yale and BMJ </a:t>
            </a:r>
            <a:endParaRPr sz="1800"/>
          </a:p>
          <a:p>
            <a:pPr indent="0" lvl="0" marL="457200" rtl="0" algn="l">
              <a:spcBef>
                <a:spcPts val="0"/>
              </a:spcBef>
              <a:spcAft>
                <a:spcPts val="0"/>
              </a:spcAft>
              <a:buNone/>
            </a:pPr>
            <a:r>
              <a:rPr lang="en" sz="1800">
                <a:solidFill>
                  <a:srgbClr val="0A6EBD"/>
                </a:solidFill>
                <a:highlight>
                  <a:srgbClr val="FFFFFF"/>
                </a:highlight>
                <a:uFill>
                  <a:noFill/>
                </a:uFill>
                <a:latin typeface="Roboto"/>
                <a:ea typeface="Roboto"/>
                <a:cs typeface="Roboto"/>
                <a:sym typeface="Roboto"/>
                <a:hlinkClick r:id="rId5">
                  <a:extLst>
                    <a:ext uri="{A12FA001-AC4F-418D-AE19-62706E023703}">
                      <ahyp:hlinkClr val="tx"/>
                    </a:ext>
                  </a:extLst>
                </a:hlinkClick>
              </a:rPr>
              <a:t>https://www.medrxiv.org/</a:t>
            </a:r>
            <a:r>
              <a:rPr lang="en" sz="1800"/>
              <a:t> </a:t>
            </a:r>
            <a:endParaRPr sz="1800"/>
          </a:p>
          <a:p>
            <a:pPr indent="-342900" lvl="0" marL="457200" rtl="0" algn="l">
              <a:spcBef>
                <a:spcPts val="0"/>
              </a:spcBef>
              <a:spcAft>
                <a:spcPts val="0"/>
              </a:spcAft>
              <a:buSzPts val="1800"/>
              <a:buChar char="●"/>
            </a:pPr>
            <a:r>
              <a:rPr lang="en" sz="1800"/>
              <a:t>From </a:t>
            </a:r>
            <a:r>
              <a:rPr lang="en" sz="1800">
                <a:solidFill>
                  <a:srgbClr val="3A3A3A"/>
                </a:solidFill>
                <a:highlight>
                  <a:srgbClr val="FFFFFF"/>
                </a:highlight>
                <a:latin typeface="Roboto"/>
                <a:ea typeface="Roboto"/>
                <a:cs typeface="Roboto"/>
                <a:sym typeface="Roboto"/>
              </a:rPr>
              <a:t>F1000 Research Ltd</a:t>
            </a:r>
            <a:endParaRPr sz="1800">
              <a:solidFill>
                <a:srgbClr val="3A3A3A"/>
              </a:solidFill>
              <a:highlight>
                <a:srgbClr val="FFFFFF"/>
              </a:highlight>
              <a:latin typeface="Roboto"/>
              <a:ea typeface="Roboto"/>
              <a:cs typeface="Roboto"/>
              <a:sym typeface="Roboto"/>
            </a:endParaRPr>
          </a:p>
          <a:p>
            <a:pPr indent="457200" lvl="0" marL="0" rtl="0" algn="l">
              <a:spcBef>
                <a:spcPts val="0"/>
              </a:spcBef>
              <a:spcAft>
                <a:spcPts val="0"/>
              </a:spcAft>
              <a:buNone/>
            </a:pPr>
            <a:r>
              <a:rPr lang="en" sz="1800">
                <a:solidFill>
                  <a:srgbClr val="0A6EBD"/>
                </a:solidFill>
                <a:highlight>
                  <a:srgbClr val="FFFFFF"/>
                </a:highlight>
                <a:uFill>
                  <a:noFill/>
                </a:uFill>
                <a:latin typeface="Roboto"/>
                <a:ea typeface="Roboto"/>
                <a:cs typeface="Roboto"/>
                <a:sym typeface="Roboto"/>
                <a:hlinkClick r:id="rId6">
                  <a:extLst>
                    <a:ext uri="{A12FA001-AC4F-418D-AE19-62706E023703}">
                      <ahyp:hlinkClr val="tx"/>
                    </a:ext>
                  </a:extLst>
                </a:hlinkClick>
              </a:rPr>
              <a:t>https://f1000research.com/</a:t>
            </a:r>
            <a:endParaRPr sz="1800"/>
          </a:p>
        </p:txBody>
      </p:sp>
      <p:sp>
        <p:nvSpPr>
          <p:cNvPr id="288" name="Google Shape;28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Where do they end up</a:t>
            </a:r>
            <a:endParaRPr/>
          </a:p>
        </p:txBody>
      </p:sp>
      <p:sp>
        <p:nvSpPr>
          <p:cNvPr id="294" name="Google Shape;294;p47"/>
          <p:cNvSpPr txBox="1"/>
          <p:nvPr/>
        </p:nvSpPr>
        <p:spPr>
          <a:xfrm>
            <a:off x="6431500" y="1082850"/>
            <a:ext cx="2403600" cy="385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Not all preprints end up being published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lang="en" sz="1800">
                <a:solidFill>
                  <a:schemeClr val="dk2"/>
                </a:solidFill>
              </a:rPr>
              <a:t>About 42 % of all preprints on bioRxiv have been published in a peer reviewed journal.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95" name="Google Shape;29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96" name="Google Shape;296;p47"/>
          <p:cNvSpPr txBox="1"/>
          <p:nvPr/>
        </p:nvSpPr>
        <p:spPr>
          <a:xfrm>
            <a:off x="456225" y="3831875"/>
            <a:ext cx="4942800" cy="7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Adapted from …..</a:t>
            </a:r>
            <a:endParaRPr/>
          </a:p>
        </p:txBody>
      </p:sp>
      <p:pic>
        <p:nvPicPr>
          <p:cNvPr id="297" name="Google Shape;297;p47" title="Figure showing the ultimate destinations of preprint papers"/>
          <p:cNvPicPr preferRelativeResize="0"/>
          <p:nvPr/>
        </p:nvPicPr>
        <p:blipFill rotWithShape="1">
          <a:blip r:embed="rId3">
            <a:alphaModFix/>
          </a:blip>
          <a:srcRect b="0" l="0" r="6933" t="0"/>
          <a:stretch/>
        </p:blipFill>
        <p:spPr>
          <a:xfrm>
            <a:off x="76200" y="941525"/>
            <a:ext cx="6246726" cy="3590550"/>
          </a:xfrm>
          <a:prstGeom prst="rect">
            <a:avLst/>
          </a:prstGeom>
          <a:noFill/>
          <a:ln>
            <a:noFill/>
          </a:ln>
        </p:spPr>
      </p:pic>
      <p:sp>
        <p:nvSpPr>
          <p:cNvPr id="298" name="Google Shape;298;p47"/>
          <p:cNvSpPr txBox="1"/>
          <p:nvPr/>
        </p:nvSpPr>
        <p:spPr>
          <a:xfrm>
            <a:off x="0" y="48006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Figure adapted from </a:t>
            </a:r>
            <a:r>
              <a:rPr lang="en" sz="1100">
                <a:solidFill>
                  <a:schemeClr val="dk1"/>
                </a:solidFill>
                <a:uFill>
                  <a:noFill/>
                </a:uFill>
                <a:hlinkClick r:id="rId4">
                  <a:extLst>
                    <a:ext uri="{A12FA001-AC4F-418D-AE19-62706E023703}">
                      <ahyp:hlinkClr val="tx"/>
                    </a:ext>
                  </a:extLst>
                </a:hlinkClick>
              </a:rPr>
              <a:t>Learn, 2019</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Meet Elizabeth Bik - hero of science integrity! </a:t>
            </a:r>
            <a:endParaRPr/>
          </a:p>
        </p:txBody>
      </p:sp>
      <p:sp>
        <p:nvSpPr>
          <p:cNvPr id="304" name="Google Shape;304;p48"/>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highlight>
                  <a:srgbClr val="FFFFFF"/>
                </a:highlight>
              </a:rPr>
              <a:t>In one study Bik analysed &gt; 20,000 biomedical papers, finding problematic duplications in roughly 4% of them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Bik posts her finds almost every day online &amp; teaches others how to spot duplications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She estimates that her investigations have led to at least 172 retractions and more than 300 errata and corrections </a:t>
            </a:r>
            <a:endParaRPr/>
          </a:p>
        </p:txBody>
      </p:sp>
      <p:pic>
        <p:nvPicPr>
          <p:cNvPr id="305" name="Google Shape;305;p48" title="Snapshot of Elizabeth Biks' twitter site"/>
          <p:cNvPicPr preferRelativeResize="0"/>
          <p:nvPr/>
        </p:nvPicPr>
        <p:blipFill rotWithShape="1">
          <a:blip r:embed="rId3">
            <a:alphaModFix/>
          </a:blip>
          <a:srcRect b="0" l="0" r="0" t="0"/>
          <a:stretch/>
        </p:blipFill>
        <p:spPr>
          <a:xfrm>
            <a:off x="4724400" y="1093925"/>
            <a:ext cx="3959565" cy="3627350"/>
          </a:xfrm>
          <a:prstGeom prst="rect">
            <a:avLst/>
          </a:prstGeom>
          <a:noFill/>
          <a:ln cap="flat" cmpd="sng" w="9525">
            <a:solidFill>
              <a:schemeClr val="dk2"/>
            </a:solidFill>
            <a:prstDash val="solid"/>
            <a:round/>
            <a:headEnd len="sm" w="sm" type="none"/>
            <a:tailEnd len="sm" w="sm" type="none"/>
          </a:ln>
        </p:spPr>
      </p:pic>
      <p:sp>
        <p:nvSpPr>
          <p:cNvPr id="306" name="Google Shape;30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07" name="Google Shape;307;p48"/>
          <p:cNvSpPr txBox="1"/>
          <p:nvPr/>
        </p:nvSpPr>
        <p:spPr>
          <a:xfrm>
            <a:off x="44675" y="4838325"/>
            <a:ext cx="3420000" cy="2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Shen, 2020</a:t>
            </a: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Retractions</a:t>
            </a:r>
            <a:endParaRPr/>
          </a:p>
        </p:txBody>
      </p:sp>
      <p:sp>
        <p:nvSpPr>
          <p:cNvPr id="313" name="Google Shape;313;p49"/>
          <p:cNvSpPr txBox="1"/>
          <p:nvPr/>
        </p:nvSpPr>
        <p:spPr>
          <a:xfrm>
            <a:off x="153875" y="991125"/>
            <a:ext cx="3299100" cy="744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Retraction Watch</a:t>
            </a:r>
            <a:endParaRPr b="1"/>
          </a:p>
          <a:p>
            <a:pPr indent="0" lvl="0" marL="0" rtl="0" algn="l">
              <a:spcBef>
                <a:spcPts val="0"/>
              </a:spcBef>
              <a:spcAft>
                <a:spcPts val="0"/>
              </a:spcAft>
              <a:buNone/>
            </a:pPr>
            <a:r>
              <a:rPr lang="en" sz="900">
                <a:solidFill>
                  <a:schemeClr val="dk2"/>
                </a:solidFill>
              </a:rPr>
              <a:t>Tracking retractions as a window into the scientific process</a:t>
            </a:r>
            <a:endParaRPr sz="900">
              <a:solidFill>
                <a:schemeClr val="dk2"/>
              </a:solidFill>
            </a:endParaRPr>
          </a:p>
          <a:p>
            <a:pPr indent="0" lvl="0" marL="0" rtl="0" algn="l">
              <a:spcBef>
                <a:spcPts val="0"/>
              </a:spcBef>
              <a:spcAft>
                <a:spcPts val="0"/>
              </a:spcAft>
              <a:buNone/>
            </a:pPr>
            <a:r>
              <a:t/>
            </a:r>
            <a:endParaRPr sz="900">
              <a:solidFill>
                <a:schemeClr val="dk2"/>
              </a:solidFill>
            </a:endParaRPr>
          </a:p>
          <a:p>
            <a:pPr indent="0" lvl="0" marL="0" rtl="0" algn="l">
              <a:spcBef>
                <a:spcPts val="0"/>
              </a:spcBef>
              <a:spcAft>
                <a:spcPts val="0"/>
              </a:spcAft>
              <a:buNone/>
            </a:pPr>
            <a:r>
              <a:rPr lang="en" sz="900" u="sng">
                <a:solidFill>
                  <a:schemeClr val="hlink"/>
                </a:solidFill>
                <a:hlinkClick r:id="rId3"/>
              </a:rPr>
              <a:t>https://retractionwatch.com/</a:t>
            </a:r>
            <a:endParaRPr sz="900">
              <a:solidFill>
                <a:schemeClr val="dk2"/>
              </a:solidFill>
            </a:endParaRPr>
          </a:p>
          <a:p>
            <a:pPr indent="0" lvl="0" marL="0" rtl="0" algn="l">
              <a:spcBef>
                <a:spcPts val="0"/>
              </a:spcBef>
              <a:spcAft>
                <a:spcPts val="0"/>
              </a:spcAft>
              <a:buNone/>
            </a:pPr>
            <a:r>
              <a:t/>
            </a:r>
            <a:endParaRPr sz="900">
              <a:solidFill>
                <a:schemeClr val="dk2"/>
              </a:solidFill>
            </a:endParaRPr>
          </a:p>
          <a:p>
            <a:pPr indent="0" lvl="0" marL="0" rtl="0" algn="l">
              <a:spcBef>
                <a:spcPts val="0"/>
              </a:spcBef>
              <a:spcAft>
                <a:spcPts val="0"/>
              </a:spcAft>
              <a:buNone/>
            </a:pPr>
            <a:r>
              <a:t/>
            </a:r>
            <a:endParaRPr sz="900">
              <a:solidFill>
                <a:schemeClr val="dk2"/>
              </a:solidFill>
            </a:endParaRPr>
          </a:p>
          <a:p>
            <a:pPr indent="0" lvl="0" marL="0" rtl="0" algn="l">
              <a:spcBef>
                <a:spcPts val="0"/>
              </a:spcBef>
              <a:spcAft>
                <a:spcPts val="0"/>
              </a:spcAft>
              <a:buNone/>
            </a:pPr>
            <a:r>
              <a:t/>
            </a:r>
            <a:endParaRPr/>
          </a:p>
        </p:txBody>
      </p:sp>
      <p:graphicFrame>
        <p:nvGraphicFramePr>
          <p:cNvPr id="314" name="Google Shape;314;p49"/>
          <p:cNvGraphicFramePr/>
          <p:nvPr/>
        </p:nvGraphicFramePr>
        <p:xfrm>
          <a:off x="124525" y="1996750"/>
          <a:ext cx="3000000" cy="3000000"/>
        </p:xfrm>
        <a:graphic>
          <a:graphicData uri="http://schemas.openxmlformats.org/drawingml/2006/table">
            <a:tbl>
              <a:tblPr>
                <a:noFill/>
                <a:tableStyleId>{ECF1A0FE-2F38-43E6-B03A-ECBB265FAED5}</a:tableStyleId>
              </a:tblPr>
              <a:tblGrid>
                <a:gridCol w="4616450"/>
                <a:gridCol w="1148200"/>
                <a:gridCol w="1060800"/>
                <a:gridCol w="1081750"/>
                <a:gridCol w="994325"/>
              </a:tblGrid>
              <a:tr h="433850">
                <a:tc>
                  <a:txBody>
                    <a:bodyPr/>
                    <a:lstStyle/>
                    <a:p>
                      <a:pPr indent="0" lvl="0" marL="91440" rtl="0" algn="l">
                        <a:spcBef>
                          <a:spcPts val="0"/>
                        </a:spcBef>
                        <a:spcAft>
                          <a:spcPts val="0"/>
                        </a:spcAft>
                        <a:buNone/>
                      </a:pPr>
                      <a:r>
                        <a:rPr b="1" lang="en" sz="1200">
                          <a:solidFill>
                            <a:srgbClr val="FFFFFF"/>
                          </a:solidFill>
                          <a:latin typeface="Calibri"/>
                          <a:ea typeface="Calibri"/>
                          <a:cs typeface="Calibri"/>
                          <a:sym typeface="Calibri"/>
                        </a:rPr>
                        <a:t>Title</a:t>
                      </a:r>
                      <a:endParaRPr b="1" sz="1200">
                        <a:solidFill>
                          <a:srgbClr val="FFFFFF"/>
                        </a:solidFill>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472C4"/>
                    </a:solidFill>
                  </a:tcPr>
                </a:tc>
                <a:tc>
                  <a:txBody>
                    <a:bodyPr/>
                    <a:lstStyle/>
                    <a:p>
                      <a:pPr indent="0" lvl="0" marL="91440" rtl="0" algn="l">
                        <a:spcBef>
                          <a:spcPts val="0"/>
                        </a:spcBef>
                        <a:spcAft>
                          <a:spcPts val="0"/>
                        </a:spcAft>
                        <a:buNone/>
                      </a:pPr>
                      <a:r>
                        <a:rPr b="1" lang="en" sz="1200">
                          <a:solidFill>
                            <a:srgbClr val="FFFFFF"/>
                          </a:solidFill>
                          <a:latin typeface="Calibri"/>
                          <a:ea typeface="Calibri"/>
                          <a:cs typeface="Calibri"/>
                          <a:sym typeface="Calibri"/>
                        </a:rPr>
                        <a:t>Year of </a:t>
                      </a:r>
                      <a:endParaRPr b="1" sz="1200">
                        <a:solidFill>
                          <a:srgbClr val="FFFFFF"/>
                        </a:solidFill>
                        <a:latin typeface="Calibri"/>
                        <a:ea typeface="Calibri"/>
                        <a:cs typeface="Calibri"/>
                        <a:sym typeface="Calibri"/>
                      </a:endParaRPr>
                    </a:p>
                    <a:p>
                      <a:pPr indent="0" lvl="0" marL="91440" rtl="0" algn="l">
                        <a:spcBef>
                          <a:spcPts val="0"/>
                        </a:spcBef>
                        <a:spcAft>
                          <a:spcPts val="0"/>
                        </a:spcAft>
                        <a:buNone/>
                      </a:pPr>
                      <a:r>
                        <a:rPr b="1" lang="en" sz="1200">
                          <a:solidFill>
                            <a:srgbClr val="FFFFFF"/>
                          </a:solidFill>
                          <a:latin typeface="Calibri"/>
                          <a:ea typeface="Calibri"/>
                          <a:cs typeface="Calibri"/>
                          <a:sym typeface="Calibri"/>
                        </a:rPr>
                        <a:t>retraction</a:t>
                      </a:r>
                      <a:endParaRPr b="1" sz="1200">
                        <a:solidFill>
                          <a:srgbClr val="FFFFFF"/>
                        </a:solidFill>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472C4"/>
                    </a:solidFill>
                  </a:tcPr>
                </a:tc>
                <a:tc>
                  <a:txBody>
                    <a:bodyPr/>
                    <a:lstStyle/>
                    <a:p>
                      <a:pPr indent="0" lvl="0" marL="91440" rtl="0" algn="l">
                        <a:spcBef>
                          <a:spcPts val="0"/>
                        </a:spcBef>
                        <a:spcAft>
                          <a:spcPts val="0"/>
                        </a:spcAft>
                        <a:buNone/>
                      </a:pPr>
                      <a:r>
                        <a:rPr b="1" lang="en" sz="1200">
                          <a:solidFill>
                            <a:srgbClr val="FFFFFF"/>
                          </a:solidFill>
                          <a:latin typeface="Calibri"/>
                          <a:ea typeface="Calibri"/>
                          <a:cs typeface="Calibri"/>
                          <a:sym typeface="Calibri"/>
                        </a:rPr>
                        <a:t>Citing articles before retraction</a:t>
                      </a:r>
                      <a:endParaRPr b="1" sz="1200">
                        <a:solidFill>
                          <a:srgbClr val="FFFFFF"/>
                        </a:solidFill>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472C4"/>
                    </a:solidFill>
                  </a:tcPr>
                </a:tc>
                <a:tc>
                  <a:txBody>
                    <a:bodyPr/>
                    <a:lstStyle/>
                    <a:p>
                      <a:pPr indent="0" lvl="0" marL="91440" rtl="0" algn="l">
                        <a:spcBef>
                          <a:spcPts val="0"/>
                        </a:spcBef>
                        <a:spcAft>
                          <a:spcPts val="0"/>
                        </a:spcAft>
                        <a:buNone/>
                      </a:pPr>
                      <a:r>
                        <a:rPr b="1" lang="en" sz="1200">
                          <a:solidFill>
                            <a:srgbClr val="FFFFFF"/>
                          </a:solidFill>
                          <a:latin typeface="Calibri"/>
                          <a:ea typeface="Calibri"/>
                          <a:cs typeface="Calibri"/>
                          <a:sym typeface="Calibri"/>
                        </a:rPr>
                        <a:t>Citing articles after </a:t>
                      </a:r>
                      <a:endParaRPr b="1" sz="1200">
                        <a:solidFill>
                          <a:srgbClr val="FFFFFF"/>
                        </a:solidFill>
                        <a:latin typeface="Calibri"/>
                        <a:ea typeface="Calibri"/>
                        <a:cs typeface="Calibri"/>
                        <a:sym typeface="Calibri"/>
                      </a:endParaRPr>
                    </a:p>
                    <a:p>
                      <a:pPr indent="0" lvl="0" marL="91440" rtl="0" algn="l">
                        <a:spcBef>
                          <a:spcPts val="0"/>
                        </a:spcBef>
                        <a:spcAft>
                          <a:spcPts val="0"/>
                        </a:spcAft>
                        <a:buNone/>
                      </a:pPr>
                      <a:r>
                        <a:rPr b="1" lang="en" sz="1200">
                          <a:solidFill>
                            <a:srgbClr val="FFFFFF"/>
                          </a:solidFill>
                          <a:latin typeface="Calibri"/>
                          <a:ea typeface="Calibri"/>
                          <a:cs typeface="Calibri"/>
                          <a:sym typeface="Calibri"/>
                        </a:rPr>
                        <a:t>retraction</a:t>
                      </a:r>
                      <a:endParaRPr b="1" sz="1200">
                        <a:solidFill>
                          <a:srgbClr val="FFFFFF"/>
                        </a:solidFill>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472C4"/>
                    </a:solidFill>
                  </a:tcPr>
                </a:tc>
                <a:tc>
                  <a:txBody>
                    <a:bodyPr/>
                    <a:lstStyle/>
                    <a:p>
                      <a:pPr indent="0" lvl="0" marL="91440" rtl="0" algn="l">
                        <a:spcBef>
                          <a:spcPts val="0"/>
                        </a:spcBef>
                        <a:spcAft>
                          <a:spcPts val="0"/>
                        </a:spcAft>
                        <a:buNone/>
                      </a:pPr>
                      <a:r>
                        <a:rPr b="1" lang="en" sz="1200">
                          <a:solidFill>
                            <a:srgbClr val="FFFFFF"/>
                          </a:solidFill>
                          <a:latin typeface="Calibri"/>
                          <a:ea typeface="Calibri"/>
                          <a:cs typeface="Calibri"/>
                          <a:sym typeface="Calibri"/>
                        </a:rPr>
                        <a:t>Total </a:t>
                      </a:r>
                      <a:endParaRPr b="1" sz="1200">
                        <a:solidFill>
                          <a:srgbClr val="FFFFFF"/>
                        </a:solidFill>
                        <a:latin typeface="Calibri"/>
                        <a:ea typeface="Calibri"/>
                        <a:cs typeface="Calibri"/>
                        <a:sym typeface="Calibri"/>
                      </a:endParaRPr>
                    </a:p>
                    <a:p>
                      <a:pPr indent="0" lvl="0" marL="91440" rtl="0" algn="l">
                        <a:spcBef>
                          <a:spcPts val="0"/>
                        </a:spcBef>
                        <a:spcAft>
                          <a:spcPts val="0"/>
                        </a:spcAft>
                        <a:buNone/>
                      </a:pPr>
                      <a:r>
                        <a:rPr b="1" lang="en" sz="1200">
                          <a:solidFill>
                            <a:srgbClr val="FFFFFF"/>
                          </a:solidFill>
                          <a:latin typeface="Calibri"/>
                          <a:ea typeface="Calibri"/>
                          <a:cs typeface="Calibri"/>
                          <a:sym typeface="Calibri"/>
                        </a:rPr>
                        <a:t>Citations</a:t>
                      </a:r>
                      <a:endParaRPr b="1" sz="1200">
                        <a:solidFill>
                          <a:srgbClr val="FFFFFF"/>
                        </a:solidFill>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4472C4"/>
                    </a:solidFill>
                  </a:tcPr>
                </a:tc>
              </a:tr>
              <a:tr h="723900">
                <a:tc>
                  <a:txBody>
                    <a:bodyPr/>
                    <a:lstStyle/>
                    <a:p>
                      <a:pPr indent="0" lvl="0" marL="91440" rtl="0" algn="l">
                        <a:spcBef>
                          <a:spcPts val="0"/>
                        </a:spcBef>
                        <a:spcAft>
                          <a:spcPts val="0"/>
                        </a:spcAft>
                        <a:buNone/>
                      </a:pPr>
                      <a:r>
                        <a:rPr lang="en" sz="1200">
                          <a:latin typeface="Calibri"/>
                          <a:ea typeface="Calibri"/>
                          <a:cs typeface="Calibri"/>
                          <a:sym typeface="Calibri"/>
                        </a:rPr>
                        <a:t>Estruch, R. et al. (2013). Primary Prevention of Cardiovascular Disease with a Mediterranean Diet. </a:t>
                      </a:r>
                      <a:r>
                        <a:rPr i="1" lang="en" sz="1200">
                          <a:latin typeface="Calibri"/>
                          <a:ea typeface="Calibri"/>
                          <a:cs typeface="Calibri"/>
                          <a:sym typeface="Calibri"/>
                        </a:rPr>
                        <a:t>New England Journal of Medicine,</a:t>
                      </a:r>
                      <a:r>
                        <a:rPr lang="en" sz="1200">
                          <a:latin typeface="Calibri"/>
                          <a:ea typeface="Calibri"/>
                          <a:cs typeface="Calibri"/>
                          <a:sym typeface="Calibri"/>
                        </a:rPr>
                        <a:t> </a:t>
                      </a:r>
                      <a:r>
                        <a:rPr i="1" lang="en" sz="1200">
                          <a:latin typeface="Calibri"/>
                          <a:ea typeface="Calibri"/>
                          <a:cs typeface="Calibri"/>
                          <a:sym typeface="Calibri"/>
                        </a:rPr>
                        <a:t>368</a:t>
                      </a:r>
                      <a:r>
                        <a:rPr lang="en" sz="1200">
                          <a:latin typeface="Calibri"/>
                          <a:ea typeface="Calibri"/>
                          <a:cs typeface="Calibri"/>
                          <a:sym typeface="Calibri"/>
                        </a:rPr>
                        <a:t>(14), 1279-1290. doi:10.1056/nejmoa1200304</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2018</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1910</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627</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2537</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r>
              <a:tr h="680200">
                <a:tc>
                  <a:txBody>
                    <a:bodyPr/>
                    <a:lstStyle/>
                    <a:p>
                      <a:pPr indent="0" lvl="0" marL="91440" rtl="0" algn="l">
                        <a:spcBef>
                          <a:spcPts val="0"/>
                        </a:spcBef>
                        <a:spcAft>
                          <a:spcPts val="0"/>
                        </a:spcAft>
                        <a:buNone/>
                      </a:pPr>
                      <a:r>
                        <a:rPr lang="en" sz="1200">
                          <a:latin typeface="Calibri"/>
                          <a:ea typeface="Calibri"/>
                          <a:cs typeface="Calibri"/>
                          <a:sym typeface="Calibri"/>
                        </a:rPr>
                        <a:t>Wakefield, A. et al. (1998). Ileal-lymphoid-nodular hyperplasia, non-specific colitis, and pervasive developmental disorder in children. </a:t>
                      </a:r>
                      <a:r>
                        <a:rPr i="1" lang="en" sz="1200">
                          <a:latin typeface="Calibri"/>
                          <a:ea typeface="Calibri"/>
                          <a:cs typeface="Calibri"/>
                          <a:sym typeface="Calibri"/>
                        </a:rPr>
                        <a:t>The Lancet,</a:t>
                      </a:r>
                      <a:r>
                        <a:rPr lang="en" sz="1200">
                          <a:latin typeface="Calibri"/>
                          <a:ea typeface="Calibri"/>
                          <a:cs typeface="Calibri"/>
                          <a:sym typeface="Calibri"/>
                        </a:rPr>
                        <a:t> </a:t>
                      </a:r>
                      <a:r>
                        <a:rPr i="1" lang="en" sz="1200">
                          <a:latin typeface="Calibri"/>
                          <a:ea typeface="Calibri"/>
                          <a:cs typeface="Calibri"/>
                          <a:sym typeface="Calibri"/>
                        </a:rPr>
                        <a:t>351</a:t>
                      </a:r>
                      <a:r>
                        <a:rPr lang="en" sz="1200">
                          <a:latin typeface="Calibri"/>
                          <a:ea typeface="Calibri"/>
                          <a:cs typeface="Calibri"/>
                          <a:sym typeface="Calibri"/>
                        </a:rPr>
                        <a:t>(9103), 637-641. doi:10.1016/s0140-6736(97)11096-0</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2010</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642</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780</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1422</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723900">
                <a:tc>
                  <a:txBody>
                    <a:bodyPr/>
                    <a:lstStyle/>
                    <a:p>
                      <a:pPr indent="0" lvl="0" marL="91440" rtl="0" algn="l">
                        <a:spcBef>
                          <a:spcPts val="0"/>
                        </a:spcBef>
                        <a:spcAft>
                          <a:spcPts val="0"/>
                        </a:spcAft>
                        <a:buNone/>
                      </a:pPr>
                      <a:r>
                        <a:rPr lang="en" sz="1200">
                          <a:latin typeface="Calibri"/>
                          <a:ea typeface="Calibri"/>
                          <a:cs typeface="Calibri"/>
                          <a:sym typeface="Calibri"/>
                        </a:rPr>
                        <a:t>Estruch, R. et al. (2013). Primary Prevention of Cardiovascular Disease with a Mediterranean Diet. </a:t>
                      </a:r>
                      <a:r>
                        <a:rPr i="1" lang="en" sz="1200">
                          <a:latin typeface="Calibri"/>
                          <a:ea typeface="Calibri"/>
                          <a:cs typeface="Calibri"/>
                          <a:sym typeface="Calibri"/>
                        </a:rPr>
                        <a:t>New England Journal of Medicine,</a:t>
                      </a:r>
                      <a:r>
                        <a:rPr lang="en" sz="1200">
                          <a:latin typeface="Calibri"/>
                          <a:ea typeface="Calibri"/>
                          <a:cs typeface="Calibri"/>
                          <a:sym typeface="Calibri"/>
                        </a:rPr>
                        <a:t> </a:t>
                      </a:r>
                      <a:r>
                        <a:rPr i="1" lang="en" sz="1200">
                          <a:latin typeface="Calibri"/>
                          <a:ea typeface="Calibri"/>
                          <a:cs typeface="Calibri"/>
                          <a:sym typeface="Calibri"/>
                        </a:rPr>
                        <a:t>368</a:t>
                      </a:r>
                      <a:r>
                        <a:rPr lang="en" sz="1200">
                          <a:latin typeface="Calibri"/>
                          <a:ea typeface="Calibri"/>
                          <a:cs typeface="Calibri"/>
                          <a:sym typeface="Calibri"/>
                        </a:rPr>
                        <a:t>(14), 1279-1290. doi:10.1056/nejmoa1200303</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2007</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232</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1146</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c>
                  <a:txBody>
                    <a:bodyPr/>
                    <a:lstStyle/>
                    <a:p>
                      <a:pPr indent="0" lvl="0" marL="91440" rtl="0" algn="l">
                        <a:lnSpc>
                          <a:spcPct val="115000"/>
                        </a:lnSpc>
                        <a:spcBef>
                          <a:spcPts val="0"/>
                        </a:spcBef>
                        <a:spcAft>
                          <a:spcPts val="0"/>
                        </a:spcAft>
                        <a:buNone/>
                      </a:pPr>
                      <a:r>
                        <a:rPr lang="en" sz="1200">
                          <a:latin typeface="Calibri"/>
                          <a:ea typeface="Calibri"/>
                          <a:cs typeface="Calibri"/>
                          <a:sym typeface="Calibri"/>
                        </a:rPr>
                        <a:t>1378</a:t>
                      </a:r>
                      <a:endParaRPr sz="1200">
                        <a:latin typeface="Calibri"/>
                        <a:ea typeface="Calibri"/>
                        <a:cs typeface="Calibri"/>
                        <a:sym typeface="Calibri"/>
                      </a:endParaRPr>
                    </a:p>
                  </a:txBody>
                  <a:tcPr marT="9525" marB="91425" marR="9525" marL="9525" anchor="b">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1F2"/>
                    </a:solidFill>
                  </a:tcPr>
                </a:tc>
              </a:tr>
            </a:tbl>
          </a:graphicData>
        </a:graphic>
      </p:graphicFrame>
      <p:sp>
        <p:nvSpPr>
          <p:cNvPr id="315" name="Google Shape;315;p49"/>
          <p:cNvSpPr txBox="1"/>
          <p:nvPr/>
        </p:nvSpPr>
        <p:spPr>
          <a:xfrm>
            <a:off x="152400" y="4800600"/>
            <a:ext cx="5614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uFill>
                  <a:noFill/>
                </a:uFill>
                <a:hlinkClick r:id="rId4">
                  <a:extLst>
                    <a:ext uri="{A12FA001-AC4F-418D-AE19-62706E023703}">
                      <ahyp:hlinkClr val="tx"/>
                    </a:ext>
                  </a:extLst>
                </a:hlinkClick>
              </a:rPr>
              <a:t>Oransky, 2020</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Speed, retractions and pandemics?</a:t>
            </a:r>
            <a:endParaRPr/>
          </a:p>
        </p:txBody>
      </p:sp>
      <p:sp>
        <p:nvSpPr>
          <p:cNvPr id="321" name="Google Shape;32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22" name="Google Shape;322;p5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 May 2020</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t>
            </a:r>
            <a:r>
              <a:rPr lang="en" sz="1800"/>
              <a:t>By one estimate, the COVID-19 literature published since January has reached more than 23,000 papers and is doubling every 20 days—among the biggest explosions of scientific literature ever”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457200" rtl="0" algn="l">
              <a:spcBef>
                <a:spcPts val="0"/>
              </a:spcBef>
              <a:spcAft>
                <a:spcPts val="0"/>
              </a:spcAft>
              <a:buClr>
                <a:srgbClr val="000000"/>
              </a:buClr>
              <a:buSzPts val="1400"/>
              <a:buFont typeface="Arial"/>
              <a:buNone/>
            </a:pPr>
            <a:r>
              <a:t/>
            </a:r>
            <a:endParaRPr sz="1800"/>
          </a:p>
          <a:p>
            <a:pPr indent="0" lvl="0" marL="0" rtl="0" algn="l">
              <a:spcBef>
                <a:spcPts val="0"/>
              </a:spcBef>
              <a:spcAft>
                <a:spcPts val="0"/>
              </a:spcAft>
              <a:buNone/>
            </a:pPr>
            <a:r>
              <a:t/>
            </a:r>
            <a:endParaRPr/>
          </a:p>
        </p:txBody>
      </p:sp>
      <p:sp>
        <p:nvSpPr>
          <p:cNvPr id="323" name="Google Shape;323;p50"/>
          <p:cNvSpPr/>
          <p:nvPr/>
        </p:nvSpPr>
        <p:spPr>
          <a:xfrm>
            <a:off x="4603000" y="1233375"/>
            <a:ext cx="4162800" cy="3034800"/>
          </a:xfrm>
          <a:prstGeom prst="wedgeEllipse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FF"/>
              </a:highlight>
            </a:endParaRPr>
          </a:p>
        </p:txBody>
      </p:sp>
      <p:sp>
        <p:nvSpPr>
          <p:cNvPr id="324" name="Google Shape;324;p50"/>
          <p:cNvSpPr txBox="1"/>
          <p:nvPr/>
        </p:nvSpPr>
        <p:spPr>
          <a:xfrm>
            <a:off x="5289400" y="1644975"/>
            <a:ext cx="3135000" cy="157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333333"/>
                </a:solidFill>
              </a:rPr>
              <a:t>“But the quantity of new information is daunting, she says. “It’s like what you would get in a medical conference that used to happen yearly. Now that’s happening daily.” </a:t>
            </a:r>
            <a:r>
              <a:rPr lang="en" sz="1200">
                <a:solidFill>
                  <a:srgbClr val="333333"/>
                </a:solidFill>
                <a:highlight>
                  <a:srgbClr val="FFFFFF"/>
                </a:highlight>
                <a:latin typeface="Roboto"/>
                <a:ea typeface="Roboto"/>
                <a:cs typeface="Roboto"/>
                <a:sym typeface="Roboto"/>
              </a:rPr>
              <a:t>Sherry Chou</a:t>
            </a:r>
            <a:endParaRPr sz="1800"/>
          </a:p>
        </p:txBody>
      </p:sp>
      <p:sp>
        <p:nvSpPr>
          <p:cNvPr id="325" name="Google Shape;325;p50"/>
          <p:cNvSpPr txBox="1"/>
          <p:nvPr/>
        </p:nvSpPr>
        <p:spPr>
          <a:xfrm>
            <a:off x="182650" y="47974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uFill>
                  <a:noFill/>
                </a:uFill>
                <a:hlinkClick r:id="rId3">
                  <a:extLst>
                    <a:ext uri="{A12FA001-AC4F-418D-AE19-62706E023703}">
                      <ahyp:hlinkClr val="tx"/>
                    </a:ext>
                  </a:extLst>
                </a:hlinkClick>
              </a:rPr>
              <a:t>BrainardMay. 13 et al., 2020</a:t>
            </a:r>
            <a:endParaRPr/>
          </a:p>
        </p:txBody>
      </p:sp>
      <p:sp>
        <p:nvSpPr>
          <p:cNvPr id="326" name="Google Shape;326;p50"/>
          <p:cNvSpPr txBox="1"/>
          <p:nvPr/>
        </p:nvSpPr>
        <p:spPr>
          <a:xfrm>
            <a:off x="4667225" y="4648225"/>
            <a:ext cx="3935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333333"/>
                </a:solidFill>
                <a:highlight>
                  <a:srgbClr val="FFFFFF"/>
                </a:highlight>
                <a:latin typeface="Roboto"/>
                <a:ea typeface="Roboto"/>
                <a:cs typeface="Roboto"/>
                <a:sym typeface="Roboto"/>
              </a:rPr>
              <a:t>Dr. </a:t>
            </a:r>
            <a:r>
              <a:rPr lang="en" sz="1200">
                <a:solidFill>
                  <a:srgbClr val="333333"/>
                </a:solidFill>
                <a:highlight>
                  <a:srgbClr val="FFFFFF"/>
                </a:highlight>
                <a:latin typeface="Roboto"/>
                <a:ea typeface="Roboto"/>
                <a:cs typeface="Roboto"/>
                <a:sym typeface="Roboto"/>
              </a:rPr>
              <a:t>Sherry Chou, </a:t>
            </a:r>
            <a:r>
              <a:rPr lang="en" sz="1200">
                <a:solidFill>
                  <a:srgbClr val="333333"/>
                </a:solidFill>
                <a:highlight>
                  <a:srgbClr val="FFFFFF"/>
                </a:highlight>
                <a:latin typeface="Roboto"/>
                <a:ea typeface="Roboto"/>
                <a:cs typeface="Roboto"/>
                <a:sym typeface="Roboto"/>
              </a:rPr>
              <a:t>University of Pittsburgh Medical Center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Retractions and pandemics</a:t>
            </a:r>
            <a:endParaRPr/>
          </a:p>
        </p:txBody>
      </p:sp>
      <p:sp>
        <p:nvSpPr>
          <p:cNvPr id="332" name="Google Shape;332;p51"/>
          <p:cNvSpPr txBox="1"/>
          <p:nvPr/>
        </p:nvSpPr>
        <p:spPr>
          <a:xfrm>
            <a:off x="0" y="4876800"/>
            <a:ext cx="4572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900"/>
              <a:t>Figure adapted from </a:t>
            </a:r>
            <a:r>
              <a:rPr lang="en" sz="900">
                <a:solidFill>
                  <a:schemeClr val="dk1"/>
                </a:solidFill>
                <a:uFill>
                  <a:noFill/>
                </a:uFill>
                <a:hlinkClick r:id="rId3">
                  <a:extLst>
                    <a:ext uri="{A12FA001-AC4F-418D-AE19-62706E023703}">
                      <ahyp:hlinkClr val="tx"/>
                    </a:ext>
                  </a:extLst>
                </a:hlinkClick>
              </a:rPr>
              <a:t>Callaway et al., 2020</a:t>
            </a:r>
            <a:endParaRPr b="0" i="0" sz="900" u="none" cap="none" strike="noStrike">
              <a:solidFill>
                <a:srgbClr val="000000"/>
              </a:solidFill>
              <a:latin typeface="Arial"/>
              <a:ea typeface="Arial"/>
              <a:cs typeface="Arial"/>
              <a:sym typeface="Arial"/>
            </a:endParaRPr>
          </a:p>
        </p:txBody>
      </p:sp>
      <p:sp>
        <p:nvSpPr>
          <p:cNvPr id="333" name="Google Shape;33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34" name="Google Shape;334;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~137 papers a day since Feb 2020</a:t>
            </a:r>
            <a:endParaRPr sz="1800"/>
          </a:p>
          <a:p>
            <a:pPr indent="0" lvl="0" marL="457200" rtl="0" algn="l">
              <a:lnSpc>
                <a:spcPct val="115000"/>
              </a:lnSpc>
              <a:spcBef>
                <a:spcPts val="0"/>
              </a:spcBef>
              <a:spcAft>
                <a:spcPts val="0"/>
              </a:spcAft>
              <a:buSzPts val="1400"/>
              <a:buNone/>
            </a:pPr>
            <a:r>
              <a:t/>
            </a:r>
            <a:endParaRPr sz="1800"/>
          </a:p>
          <a:p>
            <a:pPr indent="-342900" lvl="0" marL="457200" rtl="0" algn="l">
              <a:lnSpc>
                <a:spcPct val="100000"/>
              </a:lnSpc>
              <a:spcBef>
                <a:spcPts val="0"/>
              </a:spcBef>
              <a:spcAft>
                <a:spcPts val="0"/>
              </a:spcAft>
              <a:buSzPts val="1800"/>
              <a:buChar char="●"/>
            </a:pPr>
            <a:r>
              <a:rPr lang="en" sz="1600"/>
              <a:t>As of Dec 30 2020, according to Retraction Watch, 72 papers have been retracted on COVID-19. </a:t>
            </a:r>
            <a:endParaRPr sz="1600"/>
          </a:p>
          <a:p>
            <a:pPr indent="0" lvl="0" marL="457200" rtl="0" algn="l">
              <a:lnSpc>
                <a:spcPct val="100000"/>
              </a:lnSpc>
              <a:spcBef>
                <a:spcPts val="0"/>
              </a:spcBef>
              <a:spcAft>
                <a:spcPts val="0"/>
              </a:spcAft>
              <a:buNone/>
            </a:pPr>
            <a:r>
              <a:t/>
            </a:r>
            <a:endParaRPr sz="1600"/>
          </a:p>
          <a:p>
            <a:pPr indent="-342900" lvl="0" marL="457200" rtl="0" algn="l">
              <a:lnSpc>
                <a:spcPct val="100000"/>
              </a:lnSpc>
              <a:spcBef>
                <a:spcPts val="0"/>
              </a:spcBef>
              <a:spcAft>
                <a:spcPts val="0"/>
              </a:spcAft>
              <a:buSzPts val="1800"/>
              <a:buChar char="●"/>
            </a:pPr>
            <a:r>
              <a:rPr lang="en" sz="1600"/>
              <a:t>It is estimated that about a quarter of a million papers have been published on COVID-19 to date. </a:t>
            </a:r>
            <a:endParaRPr sz="1600"/>
          </a:p>
          <a:p>
            <a:pPr indent="0" lvl="0" marL="45720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SzPts val="1400"/>
              <a:buNone/>
            </a:pPr>
            <a:r>
              <a:t/>
            </a:r>
            <a:endParaRPr sz="1800"/>
          </a:p>
        </p:txBody>
      </p:sp>
      <p:pic>
        <p:nvPicPr>
          <p:cNvPr id="335" name="Google Shape;335;p51" title="Figure showing rate of preprint versus submitted journals in early months of COVID pandemic"/>
          <p:cNvPicPr preferRelativeResize="0"/>
          <p:nvPr/>
        </p:nvPicPr>
        <p:blipFill>
          <a:blip r:embed="rId4">
            <a:alphaModFix/>
          </a:blip>
          <a:stretch>
            <a:fillRect/>
          </a:stretch>
        </p:blipFill>
        <p:spPr>
          <a:xfrm>
            <a:off x="152400" y="1093925"/>
            <a:ext cx="4527599" cy="264673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Open science to save lives</a:t>
            </a:r>
            <a:endParaRPr/>
          </a:p>
        </p:txBody>
      </p:sp>
      <p:sp>
        <p:nvSpPr>
          <p:cNvPr id="341" name="Google Shape;341;p52"/>
          <p:cNvSpPr txBox="1"/>
          <p:nvPr/>
        </p:nvSpPr>
        <p:spPr>
          <a:xfrm>
            <a:off x="1687075" y="992125"/>
            <a:ext cx="5952300" cy="114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1155CC"/>
                </a:solidFill>
              </a:rPr>
              <a:t>UNESCO mobilizes 122 countries to promote open science and reinforced cooperation in the face of COVID-19</a:t>
            </a:r>
            <a:endParaRPr b="1" sz="1600">
              <a:solidFill>
                <a:srgbClr val="1155CC"/>
              </a:solidFill>
            </a:endParaRPr>
          </a:p>
          <a:p>
            <a:pPr indent="0" lvl="0" marL="0" rtl="0" algn="l">
              <a:spcBef>
                <a:spcPts val="0"/>
              </a:spcBef>
              <a:spcAft>
                <a:spcPts val="0"/>
              </a:spcAft>
              <a:buNone/>
            </a:pPr>
            <a:r>
              <a:t/>
            </a:r>
            <a:endParaRPr b="1" sz="900"/>
          </a:p>
          <a:p>
            <a:pPr indent="0" lvl="0" marL="0" rtl="0" algn="l">
              <a:spcBef>
                <a:spcPts val="0"/>
              </a:spcBef>
              <a:spcAft>
                <a:spcPts val="0"/>
              </a:spcAft>
              <a:buNone/>
            </a:pPr>
            <a:r>
              <a:t/>
            </a:r>
            <a:endParaRPr b="1" sz="900"/>
          </a:p>
          <a:p>
            <a:pPr indent="0" lvl="0" marL="0" rtl="0" algn="l">
              <a:spcBef>
                <a:spcPts val="0"/>
              </a:spcBef>
              <a:spcAft>
                <a:spcPts val="0"/>
              </a:spcAft>
              <a:buNone/>
            </a:pPr>
            <a:r>
              <a:rPr b="1" lang="en" sz="900"/>
              <a:t>30/03/2020 </a:t>
            </a:r>
            <a:endParaRPr b="1" sz="900"/>
          </a:p>
        </p:txBody>
      </p:sp>
      <p:pic>
        <p:nvPicPr>
          <p:cNvPr id="342" name="Google Shape;342;p52"/>
          <p:cNvPicPr preferRelativeResize="0"/>
          <p:nvPr/>
        </p:nvPicPr>
        <p:blipFill>
          <a:blip r:embed="rId3">
            <a:alphaModFix/>
          </a:blip>
          <a:stretch>
            <a:fillRect/>
          </a:stretch>
        </p:blipFill>
        <p:spPr>
          <a:xfrm>
            <a:off x="457201" y="966275"/>
            <a:ext cx="1171000" cy="1171000"/>
          </a:xfrm>
          <a:prstGeom prst="rect">
            <a:avLst/>
          </a:prstGeom>
          <a:noFill/>
          <a:ln cap="flat" cmpd="sng" w="9525">
            <a:solidFill>
              <a:schemeClr val="dk2"/>
            </a:solidFill>
            <a:prstDash val="solid"/>
            <a:round/>
            <a:headEnd len="sm" w="sm" type="none"/>
            <a:tailEnd len="sm" w="sm" type="none"/>
          </a:ln>
        </p:spPr>
      </p:pic>
      <p:sp>
        <p:nvSpPr>
          <p:cNvPr id="343" name="Google Shape;343;p52"/>
          <p:cNvSpPr/>
          <p:nvPr/>
        </p:nvSpPr>
        <p:spPr>
          <a:xfrm>
            <a:off x="445581" y="3613665"/>
            <a:ext cx="15345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52"/>
          <p:cNvGrpSpPr/>
          <p:nvPr/>
        </p:nvGrpSpPr>
        <p:grpSpPr>
          <a:xfrm>
            <a:off x="394008" y="3334255"/>
            <a:ext cx="92400" cy="411825"/>
            <a:chOff x="845575" y="2563700"/>
            <a:chExt cx="92400" cy="411825"/>
          </a:xfrm>
        </p:grpSpPr>
        <p:cxnSp>
          <p:nvCxnSpPr>
            <p:cNvPr id="345" name="Google Shape;345;p52"/>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46" name="Google Shape;346;p52"/>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52"/>
          <p:cNvSpPr/>
          <p:nvPr/>
        </p:nvSpPr>
        <p:spPr>
          <a:xfrm>
            <a:off x="1980081" y="3613665"/>
            <a:ext cx="15345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2"/>
          <p:cNvSpPr/>
          <p:nvPr/>
        </p:nvSpPr>
        <p:spPr>
          <a:xfrm>
            <a:off x="3514578" y="3613665"/>
            <a:ext cx="15345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9" name="Google Shape;349;p52"/>
          <p:cNvGrpSpPr/>
          <p:nvPr/>
        </p:nvGrpSpPr>
        <p:grpSpPr>
          <a:xfrm>
            <a:off x="4610344" y="3334255"/>
            <a:ext cx="92400" cy="411825"/>
            <a:chOff x="845575" y="2563700"/>
            <a:chExt cx="92400" cy="411825"/>
          </a:xfrm>
        </p:grpSpPr>
        <p:cxnSp>
          <p:nvCxnSpPr>
            <p:cNvPr id="350" name="Google Shape;350;p52"/>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51" name="Google Shape;351;p52"/>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2" name="Google Shape;352;p52"/>
          <p:cNvSpPr/>
          <p:nvPr/>
        </p:nvSpPr>
        <p:spPr>
          <a:xfrm>
            <a:off x="5049075" y="3613673"/>
            <a:ext cx="21966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52"/>
          <p:cNvGrpSpPr/>
          <p:nvPr/>
        </p:nvGrpSpPr>
        <p:grpSpPr>
          <a:xfrm rot="10800000">
            <a:off x="5150715" y="3613658"/>
            <a:ext cx="92400" cy="411825"/>
            <a:chOff x="2070100" y="2563700"/>
            <a:chExt cx="92400" cy="411825"/>
          </a:xfrm>
        </p:grpSpPr>
        <p:cxnSp>
          <p:nvCxnSpPr>
            <p:cNvPr id="354" name="Google Shape;354;p5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55" name="Google Shape;355;p5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 name="Google Shape;356;p52"/>
          <p:cNvSpPr/>
          <p:nvPr/>
        </p:nvSpPr>
        <p:spPr>
          <a:xfrm>
            <a:off x="7245775" y="3613677"/>
            <a:ext cx="14436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7" name="Google Shape;357;p52"/>
          <p:cNvGrpSpPr/>
          <p:nvPr/>
        </p:nvGrpSpPr>
        <p:grpSpPr>
          <a:xfrm>
            <a:off x="7223258" y="3334255"/>
            <a:ext cx="92400" cy="411825"/>
            <a:chOff x="845575" y="2563700"/>
            <a:chExt cx="92400" cy="411825"/>
          </a:xfrm>
        </p:grpSpPr>
        <p:cxnSp>
          <p:nvCxnSpPr>
            <p:cNvPr id="358" name="Google Shape;358;p52"/>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59" name="Google Shape;359;p52"/>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 name="Google Shape;360;p52"/>
          <p:cNvSpPr txBox="1"/>
          <p:nvPr/>
        </p:nvSpPr>
        <p:spPr>
          <a:xfrm>
            <a:off x="7168324" y="2613975"/>
            <a:ext cx="1781700" cy="9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04-27-2020</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sz="800">
                <a:latin typeface="Roboto"/>
                <a:ea typeface="Roboto"/>
                <a:cs typeface="Roboto"/>
                <a:sym typeface="Roboto"/>
              </a:rPr>
              <a:t>OASPA issue open letter of intent to maximise efficiency of peer-review for COVID-19 work </a:t>
            </a:r>
            <a:endParaRPr sz="800">
              <a:latin typeface="Roboto"/>
              <a:ea typeface="Roboto"/>
              <a:cs typeface="Roboto"/>
              <a:sym typeface="Roboto"/>
            </a:endParaRPr>
          </a:p>
        </p:txBody>
      </p:sp>
      <p:sp>
        <p:nvSpPr>
          <p:cNvPr id="361" name="Google Shape;361;p52"/>
          <p:cNvSpPr txBox="1"/>
          <p:nvPr/>
        </p:nvSpPr>
        <p:spPr>
          <a:xfrm>
            <a:off x="5110925" y="4061775"/>
            <a:ext cx="1236600" cy="9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03-25-2020</a:t>
            </a:r>
            <a:endParaRPr b="1" sz="1200">
              <a:solidFill>
                <a:schemeClr val="dk1"/>
              </a:solidFill>
              <a:latin typeface="Roboto"/>
              <a:ea typeface="Roboto"/>
              <a:cs typeface="Roboto"/>
              <a:sym typeface="Roboto"/>
            </a:endParaRPr>
          </a:p>
          <a:p>
            <a:pPr indent="0" lvl="0" marL="0" rtl="0" algn="l">
              <a:spcBef>
                <a:spcPts val="0"/>
              </a:spcBef>
              <a:spcAft>
                <a:spcPts val="0"/>
              </a:spcAft>
              <a:buNone/>
            </a:pPr>
            <a:r>
              <a:rPr lang="en" sz="800">
                <a:solidFill>
                  <a:schemeClr val="dk1"/>
                </a:solidFill>
                <a:latin typeface="Roboto"/>
                <a:ea typeface="Roboto"/>
                <a:cs typeface="Roboto"/>
                <a:sym typeface="Roboto"/>
              </a:rPr>
              <a:t>eLife alters peer review policies in light of COVID-19 </a:t>
            </a:r>
            <a:endParaRPr sz="800">
              <a:latin typeface="Roboto"/>
              <a:ea typeface="Roboto"/>
              <a:cs typeface="Roboto"/>
              <a:sym typeface="Roboto"/>
            </a:endParaRPr>
          </a:p>
        </p:txBody>
      </p:sp>
      <p:sp>
        <p:nvSpPr>
          <p:cNvPr id="362" name="Google Shape;362;p52"/>
          <p:cNvSpPr txBox="1"/>
          <p:nvPr/>
        </p:nvSpPr>
        <p:spPr>
          <a:xfrm>
            <a:off x="4501324" y="2613975"/>
            <a:ext cx="1781700" cy="9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03-16-2020</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sz="800">
                <a:latin typeface="Roboto"/>
                <a:ea typeface="Roboto"/>
                <a:cs typeface="Roboto"/>
                <a:sym typeface="Roboto"/>
              </a:rPr>
              <a:t>Over 30 publishers agree to make COVID-19 content freely accessible via PUBMED </a:t>
            </a:r>
            <a:endParaRPr sz="800">
              <a:latin typeface="Roboto"/>
              <a:ea typeface="Roboto"/>
              <a:cs typeface="Roboto"/>
              <a:sym typeface="Roboto"/>
            </a:endParaRPr>
          </a:p>
        </p:txBody>
      </p:sp>
      <p:sp>
        <p:nvSpPr>
          <p:cNvPr id="363" name="Google Shape;363;p52"/>
          <p:cNvSpPr txBox="1"/>
          <p:nvPr/>
        </p:nvSpPr>
        <p:spPr>
          <a:xfrm>
            <a:off x="310324" y="2613975"/>
            <a:ext cx="1781700" cy="9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01-31-2020</a:t>
            </a:r>
            <a:endParaRPr b="1" sz="1200">
              <a:solidFill>
                <a:schemeClr val="dk1"/>
              </a:solidFill>
              <a:latin typeface="Roboto"/>
              <a:ea typeface="Roboto"/>
              <a:cs typeface="Roboto"/>
              <a:sym typeface="Roboto"/>
            </a:endParaRPr>
          </a:p>
          <a:p>
            <a:pPr indent="0" lvl="0" marL="0" rtl="0" algn="l">
              <a:spcBef>
                <a:spcPts val="0"/>
              </a:spcBef>
              <a:spcAft>
                <a:spcPts val="1600"/>
              </a:spcAft>
              <a:buNone/>
            </a:pPr>
            <a:r>
              <a:rPr lang="en" sz="800">
                <a:solidFill>
                  <a:schemeClr val="dk1"/>
                </a:solidFill>
                <a:latin typeface="Roboto"/>
                <a:ea typeface="Roboto"/>
                <a:cs typeface="Roboto"/>
                <a:sym typeface="Roboto"/>
              </a:rPr>
              <a:t>Call for researchers, journals and publishers to rapidly and openly share their COVID-19 findings </a:t>
            </a:r>
            <a:endParaRPr sz="800">
              <a:latin typeface="Roboto"/>
              <a:ea typeface="Roboto"/>
              <a:cs typeface="Roboto"/>
              <a:sym typeface="Roboto"/>
            </a:endParaRPr>
          </a:p>
        </p:txBody>
      </p:sp>
      <p:sp>
        <p:nvSpPr>
          <p:cNvPr id="364" name="Google Shape;364;p52"/>
          <p:cNvSpPr txBox="1"/>
          <p:nvPr/>
        </p:nvSpPr>
        <p:spPr>
          <a:xfrm>
            <a:off x="4044125" y="4061775"/>
            <a:ext cx="1109100" cy="94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03-13-2020</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sz="800">
                <a:latin typeface="Roboto"/>
                <a:ea typeface="Roboto"/>
                <a:cs typeface="Roboto"/>
                <a:sym typeface="Roboto"/>
              </a:rPr>
              <a:t>Science leaders ask publishers to make COVID content open and re-usable </a:t>
            </a:r>
            <a:endParaRPr sz="800">
              <a:latin typeface="Roboto"/>
              <a:ea typeface="Roboto"/>
              <a:cs typeface="Roboto"/>
              <a:sym typeface="Roboto"/>
            </a:endParaRPr>
          </a:p>
        </p:txBody>
      </p:sp>
      <p:grpSp>
        <p:nvGrpSpPr>
          <p:cNvPr id="365" name="Google Shape;365;p52"/>
          <p:cNvGrpSpPr/>
          <p:nvPr/>
        </p:nvGrpSpPr>
        <p:grpSpPr>
          <a:xfrm rot="10800000">
            <a:off x="4160115" y="3613658"/>
            <a:ext cx="92400" cy="411825"/>
            <a:chOff x="2070100" y="2563700"/>
            <a:chExt cx="92400" cy="411825"/>
          </a:xfrm>
        </p:grpSpPr>
        <p:cxnSp>
          <p:nvCxnSpPr>
            <p:cNvPr id="366" name="Google Shape;366;p5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67" name="Google Shape;367;p5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52" title="Timeline showing increased calls for open science during COVID-19 pandemic"/>
          <p:cNvSpPr/>
          <p:nvPr/>
        </p:nvSpPr>
        <p:spPr>
          <a:xfrm>
            <a:off x="229875" y="2613975"/>
            <a:ext cx="8643900" cy="22866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2"/>
          <p:cNvSpPr txBox="1"/>
          <p:nvPr/>
        </p:nvSpPr>
        <p:spPr>
          <a:xfrm>
            <a:off x="5607925" y="1832425"/>
            <a:ext cx="4803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uFill>
                  <a:noFill/>
                </a:uFill>
                <a:hlinkClick r:id="rId4">
                  <a:extLst>
                    <a:ext uri="{A12FA001-AC4F-418D-AE19-62706E023703}">
                      <ahyp:hlinkClr val="tx"/>
                    </a:ext>
                  </a:extLst>
                </a:hlinkClick>
              </a:rPr>
              <a:t>https://plus.google.com/+UNESCO, 2020</a:t>
            </a:r>
            <a:endParaRPr sz="800"/>
          </a:p>
        </p:txBody>
      </p:sp>
      <p:sp>
        <p:nvSpPr>
          <p:cNvPr id="370" name="Google Shape;370;p52"/>
          <p:cNvSpPr txBox="1"/>
          <p:nvPr/>
        </p:nvSpPr>
        <p:spPr>
          <a:xfrm>
            <a:off x="0" y="4876800"/>
            <a:ext cx="4803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Figure adapted from </a:t>
            </a:r>
            <a:r>
              <a:rPr lang="en" sz="800">
                <a:solidFill>
                  <a:schemeClr val="dk1"/>
                </a:solidFill>
                <a:uFill>
                  <a:noFill/>
                </a:uFill>
                <a:hlinkClick r:id="rId5">
                  <a:extLst>
                    <a:ext uri="{A12FA001-AC4F-418D-AE19-62706E023703}">
                      <ahyp:hlinkClr val="tx"/>
                    </a:ext>
                  </a:extLst>
                </a:hlinkClick>
              </a:rPr>
              <a:t>Fraser et al., 2020</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pSp>
        <p:nvGrpSpPr>
          <p:cNvPr id="136" name="Google Shape;136;p26"/>
          <p:cNvGrpSpPr/>
          <p:nvPr/>
        </p:nvGrpSpPr>
        <p:grpSpPr>
          <a:xfrm>
            <a:off x="1917433" y="1072654"/>
            <a:ext cx="2742177" cy="2667697"/>
            <a:chOff x="1917433" y="1453654"/>
            <a:chExt cx="2742177" cy="2667697"/>
          </a:xfrm>
        </p:grpSpPr>
        <p:sp>
          <p:nvSpPr>
            <p:cNvPr id="137" name="Google Shape;137;p26"/>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8" name="Google Shape;138;p26"/>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9" name="Google Shape;139;p26"/>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sp>
        <p:nvSpPr>
          <p:cNvPr id="140" name="Google Shape;14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Emerging and tentative COVID-19 studies</a:t>
            </a:r>
            <a:endParaRPr/>
          </a:p>
        </p:txBody>
      </p:sp>
      <p:sp>
        <p:nvSpPr>
          <p:cNvPr id="376" name="Google Shape;37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77" name="Google Shape;377;p53" title="Faux article &quot;Hydroxychloroquine or chloroquine with or without a macrolide for treatment of COVID-19: a multinational registry analysis&quot;"/>
          <p:cNvPicPr preferRelativeResize="0"/>
          <p:nvPr/>
        </p:nvPicPr>
        <p:blipFill rotWithShape="1">
          <a:blip r:embed="rId3">
            <a:alphaModFix/>
          </a:blip>
          <a:srcRect b="26177" l="0" r="0" t="0"/>
          <a:stretch/>
        </p:blipFill>
        <p:spPr>
          <a:xfrm>
            <a:off x="5322950" y="895525"/>
            <a:ext cx="3757776" cy="4043300"/>
          </a:xfrm>
          <a:prstGeom prst="rect">
            <a:avLst/>
          </a:prstGeom>
          <a:noFill/>
          <a:ln cap="flat" cmpd="sng" w="9525">
            <a:solidFill>
              <a:schemeClr val="dk2"/>
            </a:solidFill>
            <a:prstDash val="solid"/>
            <a:round/>
            <a:headEnd len="sm" w="sm" type="none"/>
            <a:tailEnd len="sm" w="sm" type="none"/>
          </a:ln>
        </p:spPr>
      </p:pic>
      <p:pic>
        <p:nvPicPr>
          <p:cNvPr id="378" name="Google Shape;378;p53" title="Faux article &quot;Two elite medical journals retract coronavirus papers over data integrity questions&quot;"/>
          <p:cNvPicPr preferRelativeResize="0"/>
          <p:nvPr/>
        </p:nvPicPr>
        <p:blipFill rotWithShape="1">
          <a:blip r:embed="rId4">
            <a:alphaModFix/>
          </a:blip>
          <a:srcRect b="46013" l="0" r="0" t="0"/>
          <a:stretch/>
        </p:blipFill>
        <p:spPr>
          <a:xfrm>
            <a:off x="187575" y="1097549"/>
            <a:ext cx="4644825" cy="3797021"/>
          </a:xfrm>
          <a:prstGeom prst="rect">
            <a:avLst/>
          </a:prstGeom>
          <a:noFill/>
          <a:ln cap="flat" cmpd="sng" w="9525">
            <a:solidFill>
              <a:schemeClr val="dk2"/>
            </a:solidFill>
            <a:prstDash val="solid"/>
            <a:round/>
            <a:headEnd len="sm" w="sm" type="none"/>
            <a:tailEnd len="sm" w="sm" type="none"/>
          </a:ln>
        </p:spPr>
      </p:pic>
      <p:sp>
        <p:nvSpPr>
          <p:cNvPr id="379" name="Google Shape;379;p53"/>
          <p:cNvSpPr txBox="1"/>
          <p:nvPr/>
        </p:nvSpPr>
        <p:spPr>
          <a:xfrm>
            <a:off x="282025" y="1126850"/>
            <a:ext cx="4550400" cy="1081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Two elite medical journals retract coronavirus papers over data integrity questions</a:t>
            </a:r>
            <a:endParaRPr/>
          </a:p>
          <a:p>
            <a:pPr indent="0" lvl="0" marL="0" rtl="0" algn="l">
              <a:spcBef>
                <a:spcPts val="0"/>
              </a:spcBef>
              <a:spcAft>
                <a:spcPts val="0"/>
              </a:spcAft>
              <a:buNone/>
            </a:pPr>
            <a:r>
              <a:t/>
            </a:r>
            <a:endParaRPr sz="900"/>
          </a:p>
          <a:p>
            <a:pPr indent="0" lvl="0" marL="0" rtl="0" algn="l">
              <a:spcBef>
                <a:spcPts val="0"/>
              </a:spcBef>
              <a:spcAft>
                <a:spcPts val="0"/>
              </a:spcAft>
              <a:buNone/>
            </a:pPr>
            <a:r>
              <a:rPr lang="en" sz="900"/>
              <a:t>By </a:t>
            </a:r>
            <a:r>
              <a:rPr b="1" lang="en" sz="900">
                <a:solidFill>
                  <a:srgbClr val="0B5394"/>
                </a:solidFill>
              </a:rPr>
              <a:t>Charles Piller, Kelly Servick</a:t>
            </a:r>
            <a:r>
              <a:rPr lang="en" sz="900"/>
              <a:t> | Jun. 4, 2020, 5:30 PM</a:t>
            </a:r>
            <a:endParaRPr sz="900"/>
          </a:p>
        </p:txBody>
      </p:sp>
      <p:sp>
        <p:nvSpPr>
          <p:cNvPr id="380" name="Google Shape;380;p53"/>
          <p:cNvSpPr txBox="1"/>
          <p:nvPr/>
        </p:nvSpPr>
        <p:spPr>
          <a:xfrm>
            <a:off x="5448775" y="895525"/>
            <a:ext cx="3496200" cy="94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Hydroxychloroquine or chloroquine with or without a macrolide for treatment of COVID-19: a multinational registry analysis</a:t>
            </a:r>
            <a:endParaRPr sz="1200">
              <a:latin typeface="Calibri"/>
              <a:ea typeface="Calibri"/>
              <a:cs typeface="Calibri"/>
              <a:sym typeface="Calibri"/>
            </a:endParaRPr>
          </a:p>
          <a:p>
            <a:pPr indent="0" lvl="0" marL="0" rtl="0" algn="l">
              <a:spcBef>
                <a:spcPts val="0"/>
              </a:spcBef>
              <a:spcAft>
                <a:spcPts val="0"/>
              </a:spcAft>
              <a:buNone/>
            </a:pPr>
            <a:r>
              <a:t/>
            </a:r>
            <a:endParaRPr sz="900"/>
          </a:p>
          <a:p>
            <a:pPr indent="0" lvl="0" marL="0" rtl="0" algn="l">
              <a:spcBef>
                <a:spcPts val="0"/>
              </a:spcBef>
              <a:spcAft>
                <a:spcPts val="0"/>
              </a:spcAft>
              <a:buNone/>
            </a:pPr>
            <a:r>
              <a:rPr b="1" lang="en" sz="600">
                <a:solidFill>
                  <a:srgbClr val="A61C00"/>
                </a:solidFill>
              </a:rPr>
              <a:t>Mandeep R Mehra, Sapan S Desai, Frank Ruschitzka, Amit N Patel</a:t>
            </a:r>
            <a:endParaRPr b="1" sz="600">
              <a:solidFill>
                <a:srgbClr val="A61C00"/>
              </a:solidFill>
            </a:endParaRPr>
          </a:p>
        </p:txBody>
      </p:sp>
      <p:sp>
        <p:nvSpPr>
          <p:cNvPr id="381" name="Google Shape;381;p53"/>
          <p:cNvSpPr txBox="1"/>
          <p:nvPr/>
        </p:nvSpPr>
        <p:spPr>
          <a:xfrm rot="-2887088">
            <a:off x="4745969" y="2224849"/>
            <a:ext cx="4644719" cy="108113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600">
                <a:solidFill>
                  <a:srgbClr val="FF0000"/>
                </a:solidFill>
              </a:rPr>
              <a:t>RETRACTED</a:t>
            </a:r>
            <a:endParaRPr b="1" sz="5600">
              <a:solidFill>
                <a:srgbClr val="FF0000"/>
              </a:solidFill>
            </a:endParaRPr>
          </a:p>
        </p:txBody>
      </p:sp>
      <p:sp>
        <p:nvSpPr>
          <p:cNvPr id="382" name="Google Shape;382;p53"/>
          <p:cNvSpPr txBox="1"/>
          <p:nvPr/>
        </p:nvSpPr>
        <p:spPr>
          <a:xfrm>
            <a:off x="381000" y="4894575"/>
            <a:ext cx="7567500" cy="29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hlinkClick r:id="rId5">
                  <a:extLst>
                    <a:ext uri="{A12FA001-AC4F-418D-AE19-62706E023703}">
                      <ahyp:hlinkClr val="tx"/>
                    </a:ext>
                  </a:extLst>
                </a:hlinkClick>
              </a:rPr>
              <a:t>Piller et al., 2020										Retracted: Mehra et al., </a:t>
            </a:r>
            <a:r>
              <a:rPr lang="en" sz="800">
                <a:solidFill>
                  <a:schemeClr val="dk1"/>
                </a:solidFill>
              </a:rPr>
              <a:t>2020</a:t>
            </a:r>
            <a:endParaRPr sz="8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Scientists are tentative about the vaccine</a:t>
            </a:r>
            <a:endParaRPr/>
          </a:p>
        </p:txBody>
      </p:sp>
      <p:sp>
        <p:nvSpPr>
          <p:cNvPr id="388" name="Google Shape;388;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Concerns have been raised about the dosing regimen</a:t>
            </a:r>
            <a:endParaRPr sz="1800"/>
          </a:p>
          <a:p>
            <a:pPr indent="0" lvl="0" marL="457200" rtl="0" algn="l">
              <a:lnSpc>
                <a:spcPct val="115000"/>
              </a:lnSpc>
              <a:spcBef>
                <a:spcPts val="0"/>
              </a:spcBef>
              <a:spcAft>
                <a:spcPts val="0"/>
              </a:spcAft>
              <a:buSzPts val="1400"/>
              <a:buNone/>
            </a:pPr>
            <a:r>
              <a:t/>
            </a:r>
            <a:endParaRPr sz="1800"/>
          </a:p>
          <a:p>
            <a:pPr indent="-342900" lvl="0" marL="457200" rtl="0" algn="l">
              <a:lnSpc>
                <a:spcPct val="115000"/>
              </a:lnSpc>
              <a:spcBef>
                <a:spcPts val="0"/>
              </a:spcBef>
              <a:spcAft>
                <a:spcPts val="0"/>
              </a:spcAft>
              <a:buSzPts val="1800"/>
              <a:buChar char="●"/>
            </a:pPr>
            <a:r>
              <a:rPr lang="en" sz="1800"/>
              <a:t>Will asymptomatic individuals transmit despite being vaccinated? </a:t>
            </a:r>
            <a:endParaRPr sz="1800"/>
          </a:p>
          <a:p>
            <a:pPr indent="0" lvl="0" marL="457200" rtl="0" algn="l">
              <a:lnSpc>
                <a:spcPct val="115000"/>
              </a:lnSpc>
              <a:spcBef>
                <a:spcPts val="0"/>
              </a:spcBef>
              <a:spcAft>
                <a:spcPts val="0"/>
              </a:spcAft>
              <a:buSzPts val="1400"/>
              <a:buNone/>
            </a:pPr>
            <a:r>
              <a:t/>
            </a:r>
            <a:endParaRPr sz="1800"/>
          </a:p>
          <a:p>
            <a:pPr indent="-342900" lvl="0" marL="457200" rtl="0" algn="l">
              <a:lnSpc>
                <a:spcPct val="115000"/>
              </a:lnSpc>
              <a:spcBef>
                <a:spcPts val="0"/>
              </a:spcBef>
              <a:spcAft>
                <a:spcPts val="0"/>
              </a:spcAft>
              <a:buSzPts val="1800"/>
              <a:buChar char="●"/>
            </a:pPr>
            <a:r>
              <a:rPr lang="en" sz="1800"/>
              <a:t>Is there a need for multiple vaccines? If yes, why?</a:t>
            </a:r>
            <a:endParaRPr sz="1800"/>
          </a:p>
        </p:txBody>
      </p:sp>
      <p:sp>
        <p:nvSpPr>
          <p:cNvPr id="389" name="Google Shape;38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90" name="Google Shape;390;p54" title="Paper mock up &quot;Oxford COVID_vaccine paper highlights lingering unknowns about results"/>
          <p:cNvPicPr preferRelativeResize="0"/>
          <p:nvPr/>
        </p:nvPicPr>
        <p:blipFill rotWithShape="1">
          <a:blip r:embed="rId3">
            <a:alphaModFix/>
          </a:blip>
          <a:srcRect b="45286" l="0" r="0" t="0"/>
          <a:stretch/>
        </p:blipFill>
        <p:spPr>
          <a:xfrm>
            <a:off x="187575" y="1097549"/>
            <a:ext cx="4644825" cy="3848328"/>
          </a:xfrm>
          <a:prstGeom prst="rect">
            <a:avLst/>
          </a:prstGeom>
          <a:noFill/>
          <a:ln cap="flat" cmpd="sng" w="9525">
            <a:solidFill>
              <a:schemeClr val="dk2"/>
            </a:solidFill>
            <a:prstDash val="solid"/>
            <a:round/>
            <a:headEnd len="sm" w="sm" type="none"/>
            <a:tailEnd len="sm" w="sm" type="none"/>
          </a:ln>
        </p:spPr>
      </p:pic>
      <p:pic>
        <p:nvPicPr>
          <p:cNvPr id="391" name="Google Shape;391;p54"/>
          <p:cNvPicPr preferRelativeResize="0"/>
          <p:nvPr/>
        </p:nvPicPr>
        <p:blipFill rotWithShape="1">
          <a:blip r:embed="rId4">
            <a:alphaModFix/>
          </a:blip>
          <a:srcRect b="8500" l="0" r="0" t="0"/>
          <a:stretch/>
        </p:blipFill>
        <p:spPr>
          <a:xfrm>
            <a:off x="263775" y="1145725"/>
            <a:ext cx="4365974" cy="1104800"/>
          </a:xfrm>
          <a:prstGeom prst="rect">
            <a:avLst/>
          </a:prstGeom>
          <a:noFill/>
          <a:ln>
            <a:noFill/>
          </a:ln>
        </p:spPr>
      </p:pic>
      <p:sp>
        <p:nvSpPr>
          <p:cNvPr id="392" name="Google Shape;392;p54"/>
          <p:cNvSpPr txBox="1"/>
          <p:nvPr/>
        </p:nvSpPr>
        <p:spPr>
          <a:xfrm>
            <a:off x="4976753" y="4744750"/>
            <a:ext cx="4044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uFill>
                  <a:noFill/>
                </a:uFill>
                <a:hlinkClick r:id="rId5">
                  <a:extLst>
                    <a:ext uri="{A12FA001-AC4F-418D-AE19-62706E023703}">
                      <ahyp:hlinkClr val="tx"/>
                    </a:ext>
                  </a:extLst>
                </a:hlinkClick>
              </a:rPr>
              <a:t>Ledford, H. (2020). </a:t>
            </a:r>
            <a:r>
              <a:rPr i="1" lang="en" sz="1200">
                <a:solidFill>
                  <a:schemeClr val="dk2"/>
                </a:solidFill>
                <a:uFill>
                  <a:noFill/>
                </a:uFill>
                <a:hlinkClick r:id="rId6">
                  <a:extLst>
                    <a:ext uri="{A12FA001-AC4F-418D-AE19-62706E023703}">
                      <ahyp:hlinkClr val="tx"/>
                    </a:ext>
                  </a:extLst>
                </a:hlinkClick>
              </a:rPr>
              <a:t>Nature</a:t>
            </a:r>
            <a:r>
              <a:rPr lang="en" sz="1200">
                <a:solidFill>
                  <a:schemeClr val="dk2"/>
                </a:solidFill>
                <a:uFill>
                  <a:noFill/>
                </a:uFill>
                <a:hlinkClick r:id="rId7">
                  <a:extLst>
                    <a:ext uri="{A12FA001-AC4F-418D-AE19-62706E023703}">
                      <ahyp:hlinkClr val="tx"/>
                    </a:ext>
                  </a:extLst>
                </a:hlinkClick>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Tentative science and misconceptions</a:t>
            </a:r>
            <a:endParaRPr/>
          </a:p>
        </p:txBody>
      </p:sp>
      <p:sp>
        <p:nvSpPr>
          <p:cNvPr id="398" name="Google Shape;398;p55"/>
          <p:cNvSpPr txBox="1"/>
          <p:nvPr>
            <p:ph idx="1" type="body"/>
          </p:nvPr>
        </p:nvSpPr>
        <p:spPr>
          <a:xfrm>
            <a:off x="311700" y="1152475"/>
            <a:ext cx="8562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highlight>
                  <a:srgbClr val="FFFFFF"/>
                </a:highlight>
              </a:rPr>
              <a:t>The potential for change makes tentativeness a fundamental aspect of the nature of science. </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The scientific knowledge upo</a:t>
            </a:r>
            <a:r>
              <a:rPr lang="en">
                <a:highlight>
                  <a:schemeClr val="lt1"/>
                </a:highlight>
              </a:rPr>
              <a:t>n which a theory is based is still </a:t>
            </a:r>
            <a:r>
              <a:rPr i="1" lang="en">
                <a:highlight>
                  <a:schemeClr val="lt1"/>
                </a:highlight>
              </a:rPr>
              <a:t>tentative</a:t>
            </a:r>
            <a:r>
              <a:rPr lang="en">
                <a:highlight>
                  <a:schemeClr val="lt1"/>
                </a:highlight>
              </a:rPr>
              <a:t>: our understanding may need to be updated when new evidence arises.</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While being tentative is often thought of as being indecisive or even “wishy-washy”, in science, tentativeness is considered a good thing. </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An understanding of the tentative nature of science allows scientists to move ahead despite uncertainty. It’s ok not to know. You’ll never know everything.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p:txBody>
      </p:sp>
      <p:sp>
        <p:nvSpPr>
          <p:cNvPr id="399" name="Google Shape;39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6"/>
          <p:cNvSpPr/>
          <p:nvPr/>
        </p:nvSpPr>
        <p:spPr>
          <a:xfrm>
            <a:off x="311700" y="1135050"/>
            <a:ext cx="7758600" cy="5880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56"/>
          <p:cNvSpPr/>
          <p:nvPr/>
        </p:nvSpPr>
        <p:spPr>
          <a:xfrm>
            <a:off x="1700200" y="2506650"/>
            <a:ext cx="3996000" cy="5880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6"/>
          <p:cNvSpPr/>
          <p:nvPr/>
        </p:nvSpPr>
        <p:spPr>
          <a:xfrm>
            <a:off x="3529000" y="3878250"/>
            <a:ext cx="5156700" cy="5880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Tentative science and misconceptions</a:t>
            </a:r>
            <a:endParaRPr/>
          </a:p>
        </p:txBody>
      </p:sp>
      <p:sp>
        <p:nvSpPr>
          <p:cNvPr id="408" name="Google Shape;408;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a:t>
            </a:r>
            <a:r>
              <a:rPr lang="en">
                <a:highlight>
                  <a:schemeClr val="lt1"/>
                </a:highlight>
              </a:rPr>
              <a:t>Science is a large collection of absolute facts that is fairly static in nature”</a:t>
            </a:r>
            <a:endParaRPr>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highlight>
                <a:schemeClr val="lt1"/>
              </a:highlight>
            </a:endParaRPr>
          </a:p>
          <a:p>
            <a:pPr indent="0" lvl="0" marL="1371600" rtl="0" algn="l">
              <a:lnSpc>
                <a:spcPct val="100000"/>
              </a:lnSpc>
              <a:spcBef>
                <a:spcPts val="0"/>
              </a:spcBef>
              <a:spcAft>
                <a:spcPts val="0"/>
              </a:spcAft>
              <a:buSzPts val="1800"/>
              <a:buNone/>
            </a:pPr>
            <a:r>
              <a:t/>
            </a:r>
            <a:endParaRPr>
              <a:highlight>
                <a:schemeClr val="lt1"/>
              </a:highlight>
            </a:endParaRPr>
          </a:p>
          <a:p>
            <a:pPr indent="0" lvl="0" marL="1371600" rtl="0" algn="l">
              <a:lnSpc>
                <a:spcPct val="100000"/>
              </a:lnSpc>
              <a:spcBef>
                <a:spcPts val="0"/>
              </a:spcBef>
              <a:spcAft>
                <a:spcPts val="0"/>
              </a:spcAft>
              <a:buSzPts val="1800"/>
              <a:buNone/>
            </a:pPr>
            <a:r>
              <a:t/>
            </a:r>
            <a:endParaRPr>
              <a:highlight>
                <a:schemeClr val="lt1"/>
              </a:highlight>
            </a:endParaRPr>
          </a:p>
          <a:p>
            <a:pPr indent="0" lvl="0" marL="1371600" rtl="0" algn="l">
              <a:lnSpc>
                <a:spcPct val="100000"/>
              </a:lnSpc>
              <a:spcBef>
                <a:spcPts val="0"/>
              </a:spcBef>
              <a:spcAft>
                <a:spcPts val="0"/>
              </a:spcAft>
              <a:buSzPts val="1800"/>
              <a:buNone/>
            </a:pPr>
            <a:r>
              <a:t/>
            </a:r>
            <a:endParaRPr>
              <a:highlight>
                <a:schemeClr val="lt1"/>
              </a:highlight>
            </a:endParaRPr>
          </a:p>
          <a:p>
            <a:pPr indent="0" lvl="0" marL="1371600" rtl="0" algn="l">
              <a:lnSpc>
                <a:spcPct val="100000"/>
              </a:lnSpc>
              <a:spcBef>
                <a:spcPts val="0"/>
              </a:spcBef>
              <a:spcAft>
                <a:spcPts val="0"/>
              </a:spcAft>
              <a:buClr>
                <a:schemeClr val="dk1"/>
              </a:buClr>
              <a:buSzPts val="1100"/>
              <a:buFont typeface="Arial"/>
              <a:buNone/>
            </a:pPr>
            <a:r>
              <a:rPr lang="en">
                <a:highlight>
                  <a:schemeClr val="lt1"/>
                </a:highlight>
              </a:rPr>
              <a:t>    “There is always a right answer”</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3200400" rtl="0" algn="l">
              <a:lnSpc>
                <a:spcPct val="100000"/>
              </a:lnSpc>
              <a:spcBef>
                <a:spcPts val="0"/>
              </a:spcBef>
              <a:spcAft>
                <a:spcPts val="0"/>
              </a:spcAft>
              <a:buSzPts val="1800"/>
              <a:buNone/>
            </a:pPr>
            <a:r>
              <a:t/>
            </a:r>
            <a:endParaRPr>
              <a:highlight>
                <a:schemeClr val="lt1"/>
              </a:highlight>
            </a:endParaRPr>
          </a:p>
          <a:p>
            <a:pPr indent="0" lvl="0" marL="3200400" rtl="0" algn="l">
              <a:lnSpc>
                <a:spcPct val="100000"/>
              </a:lnSpc>
              <a:spcBef>
                <a:spcPts val="0"/>
              </a:spcBef>
              <a:spcAft>
                <a:spcPts val="0"/>
              </a:spcAft>
              <a:buSzPts val="1800"/>
              <a:buNone/>
            </a:pPr>
            <a:r>
              <a:t/>
            </a:r>
            <a:endParaRPr>
              <a:highlight>
                <a:schemeClr val="lt1"/>
              </a:highlight>
            </a:endParaRPr>
          </a:p>
          <a:p>
            <a:pPr indent="0" lvl="0" marL="3200400" rtl="0" algn="l">
              <a:lnSpc>
                <a:spcPct val="100000"/>
              </a:lnSpc>
              <a:spcBef>
                <a:spcPts val="0"/>
              </a:spcBef>
              <a:spcAft>
                <a:spcPts val="0"/>
              </a:spcAft>
              <a:buSzPts val="1800"/>
              <a:buNone/>
            </a:pPr>
            <a:r>
              <a:t/>
            </a:r>
            <a:endParaRPr>
              <a:highlight>
                <a:schemeClr val="lt1"/>
              </a:highlight>
            </a:endParaRPr>
          </a:p>
          <a:p>
            <a:pPr indent="0" lvl="0" marL="3200400" rtl="0" algn="l">
              <a:lnSpc>
                <a:spcPct val="100000"/>
              </a:lnSpc>
              <a:spcBef>
                <a:spcPts val="0"/>
              </a:spcBef>
              <a:spcAft>
                <a:spcPts val="0"/>
              </a:spcAft>
              <a:buClr>
                <a:schemeClr val="dk1"/>
              </a:buClr>
              <a:buSzPts val="1100"/>
              <a:buFont typeface="Arial"/>
              <a:buNone/>
            </a:pPr>
            <a:r>
              <a:rPr lang="en">
                <a:highlight>
                  <a:schemeClr val="lt1"/>
                </a:highlight>
              </a:rPr>
              <a:t>“Scientific ideas are either 'proven' or 'not proven’”</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409" name="Google Shape;40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7"/>
          <p:cNvSpPr/>
          <p:nvPr/>
        </p:nvSpPr>
        <p:spPr>
          <a:xfrm>
            <a:off x="159300" y="2806325"/>
            <a:ext cx="8520600" cy="794400"/>
          </a:xfrm>
          <a:prstGeom prst="wedgeRoundRectCallout">
            <a:avLst>
              <a:gd fmla="val -20224" name="adj1"/>
              <a:gd fmla="val 84374"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7"/>
          <p:cNvSpPr/>
          <p:nvPr/>
        </p:nvSpPr>
        <p:spPr>
          <a:xfrm>
            <a:off x="3846500" y="1135050"/>
            <a:ext cx="4882200" cy="5880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Tentative science and misconceptions</a:t>
            </a:r>
            <a:endParaRPr/>
          </a:p>
        </p:txBody>
      </p:sp>
      <p:sp>
        <p:nvSpPr>
          <p:cNvPr id="417" name="Google Shape;417;p57"/>
          <p:cNvSpPr txBox="1"/>
          <p:nvPr>
            <p:ph idx="1" type="body"/>
          </p:nvPr>
        </p:nvSpPr>
        <p:spPr>
          <a:xfrm>
            <a:off x="159300" y="1152475"/>
            <a:ext cx="8520600" cy="2448300"/>
          </a:xfrm>
          <a:prstGeom prst="rect">
            <a:avLst/>
          </a:prstGeom>
          <a:noFill/>
          <a:ln>
            <a:noFill/>
          </a:ln>
        </p:spPr>
        <p:txBody>
          <a:bodyPr anchorCtr="0" anchor="t" bIns="91425" lIns="91425" spcFirstLastPara="1" rIns="91425" wrap="square" tIns="91425">
            <a:noAutofit/>
          </a:bodyPr>
          <a:lstStyle/>
          <a:p>
            <a:pPr indent="457200" lvl="0" marL="3200400" rtl="0" algn="l">
              <a:lnSpc>
                <a:spcPct val="100000"/>
              </a:lnSpc>
              <a:spcBef>
                <a:spcPts val="0"/>
              </a:spcBef>
              <a:spcAft>
                <a:spcPts val="0"/>
              </a:spcAft>
              <a:buSzPts val="1800"/>
              <a:buNone/>
            </a:pPr>
            <a:r>
              <a:rPr lang="en">
                <a:highlight>
                  <a:schemeClr val="lt1"/>
                </a:highlight>
              </a:rPr>
              <a:t>“Scientists are always changing their minds”</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rPr lang="en">
                <a:highlight>
                  <a:schemeClr val="lt1"/>
                </a:highlight>
              </a:rPr>
              <a:t>Scientists accept the ideas that most people like rather than the ideas that are best supported by evidence”</a:t>
            </a:r>
            <a:endParaRPr>
              <a:highlight>
                <a:schemeClr val="lt1"/>
              </a:highlight>
            </a:endParaRPr>
          </a:p>
          <a:p>
            <a:pPr indent="0" lvl="0" marL="0" rtl="0" algn="l">
              <a:lnSpc>
                <a:spcPct val="100000"/>
              </a:lnSpc>
              <a:spcBef>
                <a:spcPts val="0"/>
              </a:spcBef>
              <a:spcAft>
                <a:spcPts val="0"/>
              </a:spcAft>
              <a:buSzPts val="1800"/>
              <a:buNone/>
            </a:pPr>
            <a:r>
              <a:t/>
            </a:r>
            <a:endParaRPr/>
          </a:p>
        </p:txBody>
      </p:sp>
      <p:sp>
        <p:nvSpPr>
          <p:cNvPr id="418" name="Google Shape;41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8"/>
          <p:cNvSpPr/>
          <p:nvPr/>
        </p:nvSpPr>
        <p:spPr>
          <a:xfrm>
            <a:off x="493700" y="3383025"/>
            <a:ext cx="8209500" cy="7023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8"/>
          <p:cNvSpPr/>
          <p:nvPr/>
        </p:nvSpPr>
        <p:spPr>
          <a:xfrm>
            <a:off x="2017700" y="1135050"/>
            <a:ext cx="5129400" cy="588000"/>
          </a:xfrm>
          <a:prstGeom prst="wedgeRoundRectCallout">
            <a:avLst>
              <a:gd fmla="val -19675" name="adj1"/>
              <a:gd fmla="val 94558" name="adj2"/>
              <a:gd fmla="val 0" name="adj3"/>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Tentative science and misconceptions</a:t>
            </a:r>
            <a:endParaRPr/>
          </a:p>
        </p:txBody>
      </p:sp>
      <p:sp>
        <p:nvSpPr>
          <p:cNvPr id="426" name="Google Shape;426;p58"/>
          <p:cNvSpPr txBox="1"/>
          <p:nvPr>
            <p:ph idx="1" type="body"/>
          </p:nvPr>
        </p:nvSpPr>
        <p:spPr>
          <a:xfrm>
            <a:off x="609600" y="1182300"/>
            <a:ext cx="9144000" cy="3416400"/>
          </a:xfrm>
          <a:prstGeom prst="rect">
            <a:avLst/>
          </a:prstGeom>
          <a:noFill/>
          <a:ln>
            <a:noFill/>
          </a:ln>
        </p:spPr>
        <p:txBody>
          <a:bodyPr anchorCtr="0" anchor="t" bIns="91425" lIns="91425" spcFirstLastPara="1" rIns="91425" wrap="square" tIns="91425">
            <a:noAutofit/>
          </a:bodyPr>
          <a:lstStyle/>
          <a:p>
            <a:pPr indent="457200" lvl="0" marL="914400" rtl="0" algn="l">
              <a:lnSpc>
                <a:spcPct val="100000"/>
              </a:lnSpc>
              <a:spcBef>
                <a:spcPts val="0"/>
              </a:spcBef>
              <a:spcAft>
                <a:spcPts val="0"/>
              </a:spcAft>
              <a:buSzPts val="1800"/>
              <a:buNone/>
            </a:pPr>
            <a:r>
              <a:rPr lang="en">
                <a:highlight>
                  <a:schemeClr val="lt1"/>
                </a:highlight>
              </a:rPr>
              <a:t>“Scientists know everything and are never wrong”</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t/>
            </a:r>
            <a:endParaRPr>
              <a:highlight>
                <a:schemeClr val="lt1"/>
              </a:highlight>
            </a:endParaRPr>
          </a:p>
          <a:p>
            <a:pPr indent="0" lvl="0" marL="0" rtl="0" algn="l">
              <a:lnSpc>
                <a:spcPct val="100000"/>
              </a:lnSpc>
              <a:spcBef>
                <a:spcPts val="0"/>
              </a:spcBef>
              <a:spcAft>
                <a:spcPts val="0"/>
              </a:spcAft>
              <a:buSzPts val="1800"/>
              <a:buNone/>
            </a:pPr>
            <a:r>
              <a:rPr lang="en">
                <a:highlight>
                  <a:schemeClr val="lt1"/>
                </a:highlight>
              </a:rPr>
              <a:t>“Scientists accept what they are told as the truth without critically assessing the legitimacy of the statement or fact”</a:t>
            </a:r>
            <a:endParaRPr/>
          </a:p>
          <a:p>
            <a:pPr indent="0" lvl="0" marL="0" rtl="0" algn="l">
              <a:lnSpc>
                <a:spcPct val="100000"/>
              </a:lnSpc>
              <a:spcBef>
                <a:spcPts val="0"/>
              </a:spcBef>
              <a:spcAft>
                <a:spcPts val="0"/>
              </a:spcAft>
              <a:buSzPts val="1800"/>
              <a:buNone/>
            </a:pPr>
            <a:r>
              <a:t/>
            </a:r>
            <a:endParaRPr/>
          </a:p>
        </p:txBody>
      </p:sp>
      <p:sp>
        <p:nvSpPr>
          <p:cNvPr id="427" name="Google Shape;42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9"/>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Thoughts</a:t>
            </a:r>
            <a:endParaRPr/>
          </a:p>
        </p:txBody>
      </p:sp>
      <p:sp>
        <p:nvSpPr>
          <p:cNvPr id="433" name="Google Shape;433;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Science is a tentative process</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It is an</a:t>
            </a:r>
            <a:r>
              <a:rPr lang="en"/>
              <a:t> ever changing, ongoing, dynamic process, subject to the availability of supporting or refuting evidence</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t>The accumulation of evidence and knowledge increases our understanding of the natural world</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
                <a:highlight>
                  <a:schemeClr val="lt1"/>
                </a:highlight>
              </a:rPr>
              <a:t>An understanding of the tentative nature of science allows scientists to move ahead despite uncertainty. It’s ok not to know. You’ll never know everything</a:t>
            </a:r>
            <a:endParaRPr/>
          </a:p>
          <a:p>
            <a:pPr indent="0" lvl="0" marL="457200" rtl="0" algn="l">
              <a:spcBef>
                <a:spcPts val="0"/>
              </a:spcBef>
              <a:spcAft>
                <a:spcPts val="0"/>
              </a:spcAft>
              <a:buNone/>
            </a:pPr>
            <a:r>
              <a:t/>
            </a:r>
            <a:endParaRPr/>
          </a:p>
        </p:txBody>
      </p:sp>
      <p:sp>
        <p:nvSpPr>
          <p:cNvPr id="434" name="Google Shape;43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grpSp>
        <p:nvGrpSpPr>
          <p:cNvPr id="439" name="Google Shape;439;p60"/>
          <p:cNvGrpSpPr/>
          <p:nvPr/>
        </p:nvGrpSpPr>
        <p:grpSpPr>
          <a:xfrm>
            <a:off x="3451411" y="2098847"/>
            <a:ext cx="2669123" cy="2745705"/>
            <a:chOff x="3451411" y="2479847"/>
            <a:chExt cx="2669123" cy="2745705"/>
          </a:xfrm>
        </p:grpSpPr>
        <p:sp>
          <p:nvSpPr>
            <p:cNvPr id="440" name="Google Shape;440;p60"/>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1" name="Google Shape;441;p60"/>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2" name="Google Shape;442;p60"/>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443" name="Google Shape;443;p60"/>
          <p:cNvGrpSpPr/>
          <p:nvPr/>
        </p:nvGrpSpPr>
        <p:grpSpPr>
          <a:xfrm>
            <a:off x="1917433" y="-457686"/>
            <a:ext cx="5309104" cy="4198037"/>
            <a:chOff x="1917433" y="-457686"/>
            <a:chExt cx="5309104" cy="4198037"/>
          </a:xfrm>
        </p:grpSpPr>
        <p:grpSp>
          <p:nvGrpSpPr>
            <p:cNvPr id="444" name="Google Shape;444;p60"/>
            <p:cNvGrpSpPr/>
            <p:nvPr/>
          </p:nvGrpSpPr>
          <p:grpSpPr>
            <a:xfrm>
              <a:off x="1917433" y="1072654"/>
              <a:ext cx="2742177" cy="2667697"/>
              <a:chOff x="1917433" y="1453654"/>
              <a:chExt cx="2742177" cy="2667697"/>
            </a:xfrm>
          </p:grpSpPr>
          <p:sp>
            <p:nvSpPr>
              <p:cNvPr id="445" name="Google Shape;445;p60"/>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6" name="Google Shape;446;p60"/>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7" name="Google Shape;447;p60"/>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grpSp>
          <p:nvGrpSpPr>
            <p:cNvPr id="448" name="Google Shape;448;p60"/>
            <p:cNvGrpSpPr/>
            <p:nvPr/>
          </p:nvGrpSpPr>
          <p:grpSpPr>
            <a:xfrm>
              <a:off x="4481729" y="641053"/>
              <a:ext cx="2744808" cy="2664963"/>
              <a:chOff x="4481729" y="1022053"/>
              <a:chExt cx="2744808" cy="2664963"/>
            </a:xfrm>
          </p:grpSpPr>
          <p:sp>
            <p:nvSpPr>
              <p:cNvPr id="449" name="Google Shape;449;p60"/>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0" name="Google Shape;450;p60"/>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descr="This figure shows the breakdown of the four lectures" id="451" name="Google Shape;451;p60" title="Introduction to Science"/>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452" name="Google Shape;452;p60"/>
            <p:cNvGrpSpPr/>
            <p:nvPr/>
          </p:nvGrpSpPr>
          <p:grpSpPr>
            <a:xfrm>
              <a:off x="3026171" y="-457686"/>
              <a:ext cx="2655025" cy="2740083"/>
              <a:chOff x="3026171" y="-76686"/>
              <a:chExt cx="2655025" cy="2740083"/>
            </a:xfrm>
          </p:grpSpPr>
          <p:sp>
            <p:nvSpPr>
              <p:cNvPr id="453" name="Google Shape;453;p60"/>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4" name="Google Shape;454;p60"/>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5" name="Google Shape;455;p60"/>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456" name="Google Shape;456;p60"/>
            <p:cNvSpPr/>
            <p:nvPr/>
          </p:nvSpPr>
          <p:spPr>
            <a:xfrm rot="-2700000">
              <a:off x="3906958" y="1530280"/>
              <a:ext cx="1323704" cy="1320734"/>
            </a:xfrm>
            <a:prstGeom prst="ellipse">
              <a:avLst/>
            </a:prstGeom>
            <a:solidFill>
              <a:srgbClr val="A1C3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7" name="Google Shape;457;p60"/>
            <p:cNvSpPr txBox="1"/>
            <p:nvPr/>
          </p:nvSpPr>
          <p:spPr>
            <a:xfrm>
              <a:off x="3823913" y="1915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Introduction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to Science</a:t>
              </a:r>
              <a:endParaRPr b="1" i="0" sz="1500" u="none" cap="none" strike="noStrike">
                <a:solidFill>
                  <a:srgbClr val="FFFFFF"/>
                </a:solidFill>
                <a:latin typeface="Roboto"/>
                <a:ea typeface="Roboto"/>
                <a:cs typeface="Roboto"/>
                <a:sym typeface="Roboto"/>
              </a:endParaRPr>
            </a:p>
          </p:txBody>
        </p:sp>
      </p:grpSp>
      <p:sp>
        <p:nvSpPr>
          <p:cNvPr id="458" name="Google Shape;458;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will students demonstrate if they can?</a:t>
            </a:r>
            <a:endParaRPr/>
          </a:p>
        </p:txBody>
      </p:sp>
      <p:sp>
        <p:nvSpPr>
          <p:cNvPr id="464" name="Google Shape;464;p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Justify the tentative nature of science. </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Char char="●"/>
            </a:pPr>
            <a:r>
              <a:rPr lang="en"/>
              <a:t>Students will be able to defend the nature of science as an ever changing, ongoing, dynamic process, subject to the availability of supporting or refuting evidence.</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465" name="Google Shape;46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Homework</a:t>
            </a:r>
            <a:endParaRPr/>
          </a:p>
        </p:txBody>
      </p:sp>
      <p:sp>
        <p:nvSpPr>
          <p:cNvPr id="471" name="Google Shape;471;p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Present a series of snippets of cases we covered: John Snow, HIV, Vaccines and COVID</a:t>
            </a:r>
            <a:endParaRPr/>
          </a:p>
          <a:p>
            <a:pPr indent="-342900" lvl="0" marL="457200" rtl="0" algn="l">
              <a:lnSpc>
                <a:spcPct val="115000"/>
              </a:lnSpc>
              <a:spcBef>
                <a:spcPts val="1600"/>
              </a:spcBef>
              <a:spcAft>
                <a:spcPts val="0"/>
              </a:spcAft>
              <a:buSzPts val="1800"/>
              <a:buAutoNum type="arabicPeriod"/>
            </a:pPr>
            <a:r>
              <a:rPr lang="en"/>
              <a:t>Ask them questions as to how this case exemplifies the tentative nature of science. </a:t>
            </a:r>
            <a:endParaRPr/>
          </a:p>
          <a:p>
            <a:pPr indent="-342900" lvl="0" marL="457200" rtl="0" algn="l">
              <a:lnSpc>
                <a:spcPct val="115000"/>
              </a:lnSpc>
              <a:spcBef>
                <a:spcPts val="0"/>
              </a:spcBef>
              <a:spcAft>
                <a:spcPts val="0"/>
              </a:spcAft>
              <a:buSzPts val="1800"/>
              <a:buAutoNum type="arabicPeriod"/>
            </a:pPr>
            <a:r>
              <a:rPr lang="en"/>
              <a:t>Have them underline and identify sentences that support the tentative nature of science or answer multiple choice questions. </a:t>
            </a:r>
            <a:endParaRPr/>
          </a:p>
          <a:p>
            <a:pPr indent="0" lvl="0" marL="457200" rtl="0" algn="l">
              <a:lnSpc>
                <a:spcPct val="115000"/>
              </a:lnSpc>
              <a:spcBef>
                <a:spcPts val="1600"/>
              </a:spcBef>
              <a:spcAft>
                <a:spcPts val="0"/>
              </a:spcAft>
              <a:buSzPts val="1800"/>
              <a:buNone/>
            </a:pPr>
            <a:r>
              <a:t/>
            </a:r>
            <a:endParaRPr/>
          </a:p>
          <a:p>
            <a:pPr indent="0" lvl="0" marL="457200" rtl="0" algn="l">
              <a:lnSpc>
                <a:spcPct val="115000"/>
              </a:lnSpc>
              <a:spcBef>
                <a:spcPts val="1600"/>
              </a:spcBef>
              <a:spcAft>
                <a:spcPts val="1600"/>
              </a:spcAft>
              <a:buSzPts val="1800"/>
              <a:buNone/>
            </a:pPr>
            <a:r>
              <a:t/>
            </a:r>
            <a:endParaRPr/>
          </a:p>
        </p:txBody>
      </p:sp>
      <p:sp>
        <p:nvSpPr>
          <p:cNvPr id="472" name="Google Shape;472;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Upon completion, students will be able to</a:t>
            </a:r>
            <a:endParaRPr/>
          </a:p>
        </p:txBody>
      </p:sp>
      <p:sp>
        <p:nvSpPr>
          <p:cNvPr id="146" name="Google Shape;14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800"/>
              <a:buFont typeface="Arial"/>
              <a:buChar char="●"/>
            </a:pPr>
            <a:r>
              <a:rPr lang="en"/>
              <a:t>Justify the tentative nature of science.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Clr>
                <a:schemeClr val="dk2"/>
              </a:buClr>
              <a:buSzPts val="1800"/>
              <a:buFont typeface="Arial"/>
              <a:buChar char="●"/>
            </a:pPr>
            <a:r>
              <a:rPr lang="en"/>
              <a:t>Students will be able to defend the nature of science as an ever-changing, ongoing, dynamic process, subject to the availability of supporting or refuting evidence.</a:t>
            </a:r>
            <a:endParaRPr/>
          </a:p>
          <a:p>
            <a:pPr indent="0" lvl="0" marL="457200" rtl="0" algn="l">
              <a:lnSpc>
                <a:spcPct val="100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147" name="Google Shape;14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78" name="Google Shape;478;p63"/>
          <p:cNvSpPr txBox="1"/>
          <p:nvPr>
            <p:ph idx="1" type="body"/>
          </p:nvPr>
        </p:nvSpPr>
        <p:spPr>
          <a:xfrm>
            <a:off x="311700" y="847675"/>
            <a:ext cx="8602200" cy="34164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3">
                  <a:extLst>
                    <a:ext uri="{A12FA001-AC4F-418D-AE19-62706E023703}">
                      <ahyp:hlinkClr val="tx"/>
                    </a:ext>
                  </a:extLst>
                </a:hlinkClick>
              </a:rPr>
              <a:t>Abdill, R. J., &amp; Blekhman, R. (2019). Tracking the popularity and outcomes of all bioRxiv preprints. </a:t>
            </a:r>
            <a:r>
              <a:rPr i="1" lang="en" sz="1100">
                <a:solidFill>
                  <a:schemeClr val="dk1"/>
                </a:solidFill>
                <a:uFill>
                  <a:noFill/>
                </a:uFill>
                <a:hlinkClick r:id="rId4">
                  <a:extLst>
                    <a:ext uri="{A12FA001-AC4F-418D-AE19-62706E023703}">
                      <ahyp:hlinkClr val="tx"/>
                    </a:ext>
                  </a:extLst>
                </a:hlinkClick>
              </a:rPr>
              <a:t>ELife</a:t>
            </a:r>
            <a:r>
              <a:rPr lang="en" sz="1100">
                <a:solidFill>
                  <a:schemeClr val="dk1"/>
                </a:solidFill>
                <a:uFill>
                  <a:noFill/>
                </a:uFill>
                <a:hlinkClick r:id="rId5">
                  <a:extLst>
                    <a:ext uri="{A12FA001-AC4F-418D-AE19-62706E023703}">
                      <ahyp:hlinkClr val="tx"/>
                    </a:ext>
                  </a:extLst>
                </a:hlinkClick>
              </a:rPr>
              <a:t>, </a:t>
            </a:r>
            <a:r>
              <a:rPr i="1" lang="en" sz="1100">
                <a:solidFill>
                  <a:schemeClr val="dk1"/>
                </a:solidFill>
                <a:uFill>
                  <a:noFill/>
                </a:uFill>
                <a:hlinkClick r:id="rId6">
                  <a:extLst>
                    <a:ext uri="{A12FA001-AC4F-418D-AE19-62706E023703}">
                      <ahyp:hlinkClr val="tx"/>
                    </a:ext>
                  </a:extLst>
                </a:hlinkClick>
              </a:rPr>
              <a:t>8</a:t>
            </a:r>
            <a:r>
              <a:rPr lang="en" sz="1100">
                <a:solidFill>
                  <a:schemeClr val="dk1"/>
                </a:solidFill>
                <a:uFill>
                  <a:noFill/>
                </a:uFill>
                <a:hlinkClick r:id="rId7">
                  <a:extLst>
                    <a:ext uri="{A12FA001-AC4F-418D-AE19-62706E023703}">
                      <ahyp:hlinkClr val="tx"/>
                    </a:ext>
                  </a:extLst>
                </a:hlinkClick>
              </a:rPr>
              <a:t>, e45133. https://doi.org/10.7554/eLife.45133</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8">
                  <a:extLst>
                    <a:ext uri="{A12FA001-AC4F-418D-AE19-62706E023703}">
                      <ahyp:hlinkClr val="tx"/>
                    </a:ext>
                  </a:extLst>
                </a:hlinkClick>
              </a:rPr>
              <a:t>Autism and Vaccines | Vaccine Safety | CDC</a:t>
            </a:r>
            <a:r>
              <a:rPr lang="en" sz="1100">
                <a:solidFill>
                  <a:schemeClr val="dk1"/>
                </a:solidFill>
                <a:uFill>
                  <a:noFill/>
                </a:uFill>
                <a:hlinkClick r:id="rId9">
                  <a:extLst>
                    <a:ext uri="{A12FA001-AC4F-418D-AE19-62706E023703}">
                      <ahyp:hlinkClr val="tx"/>
                    </a:ext>
                  </a:extLst>
                </a:hlinkClick>
              </a:rPr>
              <a:t>. (2020, August 25). https://www.cdc.gov/vaccinesafety/concerns/autism.html</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0">
                  <a:extLst>
                    <a:ext uri="{A12FA001-AC4F-418D-AE19-62706E023703}">
                      <ahyp:hlinkClr val="tx"/>
                    </a:ext>
                  </a:extLst>
                </a:hlinkClick>
              </a:rPr>
              <a:t>BrainardMay. 13, J., 2020, &amp; Pm, 12:15. (2020, May 13). </a:t>
            </a:r>
            <a:r>
              <a:rPr i="1" lang="en" sz="1100">
                <a:solidFill>
                  <a:schemeClr val="dk1"/>
                </a:solidFill>
                <a:uFill>
                  <a:noFill/>
                </a:uFill>
                <a:hlinkClick r:id="rId11">
                  <a:extLst>
                    <a:ext uri="{A12FA001-AC4F-418D-AE19-62706E023703}">
                      <ahyp:hlinkClr val="tx"/>
                    </a:ext>
                  </a:extLst>
                </a:hlinkClick>
              </a:rPr>
              <a:t>Scientists are drowning in COVID-19 papers. Can new tools keep them afloat?</a:t>
            </a:r>
            <a:r>
              <a:rPr lang="en" sz="1100">
                <a:solidFill>
                  <a:schemeClr val="dk1"/>
                </a:solidFill>
                <a:uFill>
                  <a:noFill/>
                </a:uFill>
                <a:hlinkClick r:id="rId12">
                  <a:extLst>
                    <a:ext uri="{A12FA001-AC4F-418D-AE19-62706E023703}">
                      <ahyp:hlinkClr val="tx"/>
                    </a:ext>
                  </a:extLst>
                </a:hlinkClick>
              </a:rPr>
              <a:t> Science | AAAS. https://www.sciencemag.org/news/2020/05/scientists-are-drowning-covid-19-papers-can-new-tools-keep-them-afloat</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3">
                  <a:extLst>
                    <a:ext uri="{A12FA001-AC4F-418D-AE19-62706E023703}">
                      <ahyp:hlinkClr val="tx"/>
                    </a:ext>
                  </a:extLst>
                </a:hlinkClick>
              </a:rPr>
              <a:t>Callaway, E., Cyranoski, D., Mallapaty, S., Stoye, E., &amp; Tollefson, J. (2020). The coronavirus pandemic in five powerful charts. </a:t>
            </a:r>
            <a:r>
              <a:rPr i="1" lang="en" sz="1100">
                <a:solidFill>
                  <a:schemeClr val="dk1"/>
                </a:solidFill>
                <a:uFill>
                  <a:noFill/>
                </a:uFill>
                <a:hlinkClick r:id="rId14">
                  <a:extLst>
                    <a:ext uri="{A12FA001-AC4F-418D-AE19-62706E023703}">
                      <ahyp:hlinkClr val="tx"/>
                    </a:ext>
                  </a:extLst>
                </a:hlinkClick>
              </a:rPr>
              <a:t>Nature</a:t>
            </a:r>
            <a:r>
              <a:rPr lang="en" sz="1100">
                <a:solidFill>
                  <a:schemeClr val="dk1"/>
                </a:solidFill>
                <a:uFill>
                  <a:noFill/>
                </a:uFill>
                <a:hlinkClick r:id="rId15">
                  <a:extLst>
                    <a:ext uri="{A12FA001-AC4F-418D-AE19-62706E023703}">
                      <ahyp:hlinkClr val="tx"/>
                    </a:ext>
                  </a:extLst>
                </a:hlinkClick>
              </a:rPr>
              <a:t>, </a:t>
            </a:r>
            <a:r>
              <a:rPr i="1" lang="en" sz="1100">
                <a:solidFill>
                  <a:schemeClr val="dk1"/>
                </a:solidFill>
                <a:uFill>
                  <a:noFill/>
                </a:uFill>
                <a:hlinkClick r:id="rId16">
                  <a:extLst>
                    <a:ext uri="{A12FA001-AC4F-418D-AE19-62706E023703}">
                      <ahyp:hlinkClr val="tx"/>
                    </a:ext>
                  </a:extLst>
                </a:hlinkClick>
              </a:rPr>
              <a:t>579</a:t>
            </a:r>
            <a:r>
              <a:rPr lang="en" sz="1100">
                <a:solidFill>
                  <a:schemeClr val="dk1"/>
                </a:solidFill>
                <a:uFill>
                  <a:noFill/>
                </a:uFill>
                <a:hlinkClick r:id="rId17">
                  <a:extLst>
                    <a:ext uri="{A12FA001-AC4F-418D-AE19-62706E023703}">
                      <ahyp:hlinkClr val="tx"/>
                    </a:ext>
                  </a:extLst>
                </a:hlinkClick>
              </a:rPr>
              <a:t>(7800), 482–483. https://doi.org/10.1038/d41586-020-00758-2</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8">
                  <a:extLst>
                    <a:ext uri="{A12FA001-AC4F-418D-AE19-62706E023703}">
                      <ahyp:hlinkClr val="tx"/>
                    </a:ext>
                  </a:extLst>
                </a:hlinkClick>
              </a:rPr>
              <a:t>Calling all coronavirus researchers: Keep sharing, stay open. (2020). </a:t>
            </a:r>
            <a:r>
              <a:rPr i="1" lang="en" sz="1100">
                <a:solidFill>
                  <a:schemeClr val="dk1"/>
                </a:solidFill>
                <a:uFill>
                  <a:noFill/>
                </a:uFill>
                <a:hlinkClick r:id="rId19">
                  <a:extLst>
                    <a:ext uri="{A12FA001-AC4F-418D-AE19-62706E023703}">
                      <ahyp:hlinkClr val="tx"/>
                    </a:ext>
                  </a:extLst>
                </a:hlinkClick>
              </a:rPr>
              <a:t>Nature</a:t>
            </a:r>
            <a:r>
              <a:rPr lang="en" sz="1100">
                <a:solidFill>
                  <a:schemeClr val="dk1"/>
                </a:solidFill>
                <a:uFill>
                  <a:noFill/>
                </a:uFill>
                <a:hlinkClick r:id="rId20">
                  <a:extLst>
                    <a:ext uri="{A12FA001-AC4F-418D-AE19-62706E023703}">
                      <ahyp:hlinkClr val="tx"/>
                    </a:ext>
                  </a:extLst>
                </a:hlinkClick>
              </a:rPr>
              <a:t>, </a:t>
            </a:r>
            <a:r>
              <a:rPr i="1" lang="en" sz="1100">
                <a:solidFill>
                  <a:schemeClr val="dk1"/>
                </a:solidFill>
                <a:uFill>
                  <a:noFill/>
                </a:uFill>
                <a:hlinkClick r:id="rId21">
                  <a:extLst>
                    <a:ext uri="{A12FA001-AC4F-418D-AE19-62706E023703}">
                      <ahyp:hlinkClr val="tx"/>
                    </a:ext>
                  </a:extLst>
                </a:hlinkClick>
              </a:rPr>
              <a:t>578</a:t>
            </a:r>
            <a:r>
              <a:rPr lang="en" sz="1100">
                <a:solidFill>
                  <a:schemeClr val="dk1"/>
                </a:solidFill>
                <a:uFill>
                  <a:noFill/>
                </a:uFill>
                <a:hlinkClick r:id="rId22">
                  <a:extLst>
                    <a:ext uri="{A12FA001-AC4F-418D-AE19-62706E023703}">
                      <ahyp:hlinkClr val="tx"/>
                    </a:ext>
                  </a:extLst>
                </a:hlinkClick>
              </a:rPr>
              <a:t>(7793), 7–7. https://doi.org/10.1038/d41586-020-00307-x</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23">
                  <a:extLst>
                    <a:ext uri="{A12FA001-AC4F-418D-AE19-62706E023703}">
                      <ahyp:hlinkClr val="tx"/>
                    </a:ext>
                  </a:extLst>
                </a:hlinkClick>
              </a:rPr>
              <a:t>Cohen, J. (2000, October 1). </a:t>
            </a:r>
            <a:r>
              <a:rPr i="1" lang="en" sz="1100">
                <a:solidFill>
                  <a:schemeClr val="dk1"/>
                </a:solidFill>
                <a:uFill>
                  <a:noFill/>
                </a:uFill>
                <a:hlinkClick r:id="rId24">
                  <a:extLst>
                    <a:ext uri="{A12FA001-AC4F-418D-AE19-62706E023703}">
                      <ahyp:hlinkClr val="tx"/>
                    </a:ext>
                  </a:extLst>
                </a:hlinkClick>
              </a:rPr>
              <a:t>The Hunt for the Origin of AIDS</a:t>
            </a:r>
            <a:r>
              <a:rPr lang="en" sz="1100">
                <a:solidFill>
                  <a:schemeClr val="dk1"/>
                </a:solidFill>
                <a:uFill>
                  <a:noFill/>
                </a:uFill>
                <a:hlinkClick r:id="rId25">
                  <a:extLst>
                    <a:ext uri="{A12FA001-AC4F-418D-AE19-62706E023703}">
                      <ahyp:hlinkClr val="tx"/>
                    </a:ext>
                  </a:extLst>
                </a:hlinkClick>
              </a:rPr>
              <a:t>. The Atlantic. https://www.theatlantic.com/magazine/archive/2000/10/the-hunt-for-the-origin-of-aids/306490/</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26">
                  <a:extLst>
                    <a:ext uri="{A12FA001-AC4F-418D-AE19-62706E023703}">
                      <ahyp:hlinkClr val="tx"/>
                    </a:ext>
                  </a:extLst>
                </a:hlinkClick>
              </a:rPr>
              <a:t>Coronavirus (COVID-19): Sharing research data | Wellcome</a:t>
            </a:r>
            <a:r>
              <a:rPr lang="en" sz="1100">
                <a:solidFill>
                  <a:schemeClr val="dk1"/>
                </a:solidFill>
                <a:uFill>
                  <a:noFill/>
                </a:uFill>
                <a:hlinkClick r:id="rId27">
                  <a:extLst>
                    <a:ext uri="{A12FA001-AC4F-418D-AE19-62706E023703}">
                      <ahyp:hlinkClr val="tx"/>
                    </a:ext>
                  </a:extLst>
                </a:hlinkClick>
              </a:rPr>
              <a:t>. (n.d.). Retrieved December 30, 2020, from https://wellcome.org/coronavirus-covid-19/open-data</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28">
                  <a:extLst>
                    <a:ext uri="{A12FA001-AC4F-418D-AE19-62706E023703}">
                      <ahyp:hlinkClr val="tx"/>
                    </a:ext>
                  </a:extLst>
                </a:hlinkClick>
              </a:rPr>
              <a:t>COVID-19 Publishers Open Letter of Intent—Rapid Review</a:t>
            </a:r>
            <a:r>
              <a:rPr lang="en" sz="1100">
                <a:solidFill>
                  <a:schemeClr val="dk1"/>
                </a:solidFill>
                <a:uFill>
                  <a:noFill/>
                </a:uFill>
                <a:hlinkClick r:id="rId29">
                  <a:extLst>
                    <a:ext uri="{A12FA001-AC4F-418D-AE19-62706E023703}">
                      <ahyp:hlinkClr val="tx"/>
                    </a:ext>
                  </a:extLst>
                </a:hlinkClick>
              </a:rPr>
              <a:t>. (n.d.). OASPA. Retrieved December 30, 2020, from https://oaspa.org/covid-19-publishers-open-letter-of-intent-rapid-review/</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30">
                  <a:extLst>
                    <a:ext uri="{A12FA001-AC4F-418D-AE19-62706E023703}">
                      <ahyp:hlinkClr val="tx"/>
                    </a:ext>
                  </a:extLst>
                </a:hlinkClick>
              </a:rPr>
              <a:t>Education, P. B. S. (2020, August 19). </a:t>
            </a:r>
            <a:r>
              <a:rPr i="1" lang="en" sz="1100">
                <a:solidFill>
                  <a:schemeClr val="dk1"/>
                </a:solidFill>
                <a:uFill>
                  <a:noFill/>
                </a:uFill>
                <a:hlinkClick r:id="rId31">
                  <a:extLst>
                    <a:ext uri="{A12FA001-AC4F-418D-AE19-62706E023703}">
                      <ahyp:hlinkClr val="tx"/>
                    </a:ext>
                  </a:extLst>
                </a:hlinkClick>
              </a:rPr>
              <a:t>Ten Black Scientists that Science Teachers Should Know</a:t>
            </a:r>
            <a:r>
              <a:rPr lang="en" sz="1100">
                <a:solidFill>
                  <a:schemeClr val="dk1"/>
                </a:solidFill>
                <a:uFill>
                  <a:noFill/>
                </a:uFill>
                <a:hlinkClick r:id="rId32">
                  <a:extLst>
                    <a:ext uri="{A12FA001-AC4F-418D-AE19-62706E023703}">
                      <ahyp:hlinkClr val="tx"/>
                    </a:ext>
                  </a:extLst>
                </a:hlinkClick>
              </a:rPr>
              <a:t> (https://www.pbs.org/education/) [Text/html]. PBS Education; PBS Education. https://www.pbs.org/education/blog/ten-black-scientists-that-science-teachers-should-know-about-and-free-resources</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33">
                  <a:extLst>
                    <a:ext uri="{A12FA001-AC4F-418D-AE19-62706E023703}">
                      <ahyp:hlinkClr val="tx"/>
                    </a:ext>
                  </a:extLst>
                </a:hlinkClick>
              </a:rPr>
              <a:t>Eisen, M. B., Akhmanova, A., Behrens, T. E., &amp; Weigel, D. (2020). Publishing in the time of COVID-19. </a:t>
            </a:r>
            <a:r>
              <a:rPr i="1" lang="en" sz="1100">
                <a:solidFill>
                  <a:schemeClr val="dk1"/>
                </a:solidFill>
                <a:uFill>
                  <a:noFill/>
                </a:uFill>
                <a:hlinkClick r:id="rId34">
                  <a:extLst>
                    <a:ext uri="{A12FA001-AC4F-418D-AE19-62706E023703}">
                      <ahyp:hlinkClr val="tx"/>
                    </a:ext>
                  </a:extLst>
                </a:hlinkClick>
              </a:rPr>
              <a:t>ELife</a:t>
            </a:r>
            <a:r>
              <a:rPr lang="en" sz="1100">
                <a:solidFill>
                  <a:schemeClr val="dk1"/>
                </a:solidFill>
                <a:uFill>
                  <a:noFill/>
                </a:uFill>
                <a:hlinkClick r:id="rId35">
                  <a:extLst>
                    <a:ext uri="{A12FA001-AC4F-418D-AE19-62706E023703}">
                      <ahyp:hlinkClr val="tx"/>
                    </a:ext>
                  </a:extLst>
                </a:hlinkClick>
              </a:rPr>
              <a:t>, </a:t>
            </a:r>
            <a:r>
              <a:rPr i="1" lang="en" sz="1100">
                <a:solidFill>
                  <a:schemeClr val="dk1"/>
                </a:solidFill>
                <a:uFill>
                  <a:noFill/>
                </a:uFill>
                <a:hlinkClick r:id="rId36">
                  <a:extLst>
                    <a:ext uri="{A12FA001-AC4F-418D-AE19-62706E023703}">
                      <ahyp:hlinkClr val="tx"/>
                    </a:ext>
                  </a:extLst>
                </a:hlinkClick>
              </a:rPr>
              <a:t>9</a:t>
            </a:r>
            <a:r>
              <a:rPr lang="en" sz="1100">
                <a:solidFill>
                  <a:schemeClr val="dk1"/>
                </a:solidFill>
                <a:uFill>
                  <a:noFill/>
                </a:uFill>
                <a:hlinkClick r:id="rId37">
                  <a:extLst>
                    <a:ext uri="{A12FA001-AC4F-418D-AE19-62706E023703}">
                      <ahyp:hlinkClr val="tx"/>
                    </a:ext>
                  </a:extLst>
                </a:hlinkClick>
              </a:rPr>
              <a:t>, e57162. https://doi.org/10.7554/eLife.57162</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38">
                  <a:extLst>
                    <a:ext uri="{A12FA001-AC4F-418D-AE19-62706E023703}">
                      <ahyp:hlinkClr val="tx"/>
                    </a:ext>
                  </a:extLst>
                </a:hlinkClick>
              </a:rPr>
              <a:t>Fraser, N., Brierley, L., Dey, G., Polka, J. K., Pálfy, M., &amp; Coates, J. A. (2020). Preprinting a pandemic: The role of preprints in the COVID-19 pandemic. </a:t>
            </a:r>
            <a:r>
              <a:rPr i="1" lang="en" sz="1100">
                <a:solidFill>
                  <a:schemeClr val="dk1"/>
                </a:solidFill>
                <a:uFill>
                  <a:noFill/>
                </a:uFill>
                <a:hlinkClick r:id="rId39">
                  <a:extLst>
                    <a:ext uri="{A12FA001-AC4F-418D-AE19-62706E023703}">
                      <ahyp:hlinkClr val="tx"/>
                    </a:ext>
                  </a:extLst>
                </a:hlinkClick>
              </a:rPr>
              <a:t>BioRxiv</a:t>
            </a:r>
            <a:r>
              <a:rPr lang="en" sz="1100">
                <a:solidFill>
                  <a:schemeClr val="dk1"/>
                </a:solidFill>
                <a:uFill>
                  <a:noFill/>
                </a:uFill>
                <a:hlinkClick r:id="rId40">
                  <a:extLst>
                    <a:ext uri="{A12FA001-AC4F-418D-AE19-62706E023703}">
                      <ahyp:hlinkClr val="tx"/>
                    </a:ext>
                  </a:extLst>
                </a:hlinkClick>
              </a:rPr>
              <a:t>, 2020.05.22.111294. https://doi.org/10.1101/2020.05.22.111294</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t/>
            </a:r>
            <a:endParaRPr sz="1200"/>
          </a:p>
        </p:txBody>
      </p:sp>
      <p:sp>
        <p:nvSpPr>
          <p:cNvPr id="479" name="Google Shape;479;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85" name="Google Shape;485;p64"/>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3">
                  <a:extLst>
                    <a:ext uri="{A12FA001-AC4F-418D-AE19-62706E023703}">
                      <ahyp:hlinkClr val="tx"/>
                    </a:ext>
                  </a:extLst>
                </a:hlinkClick>
              </a:rPr>
              <a:t>Glasgow University honours first African American medical graduate. (2018, October 7). </a:t>
            </a:r>
            <a:r>
              <a:rPr i="1" lang="en" sz="1100">
                <a:solidFill>
                  <a:schemeClr val="dk1"/>
                </a:solidFill>
                <a:uFill>
                  <a:noFill/>
                </a:uFill>
                <a:hlinkClick r:id="rId4">
                  <a:extLst>
                    <a:ext uri="{A12FA001-AC4F-418D-AE19-62706E023703}">
                      <ahyp:hlinkClr val="tx"/>
                    </a:ext>
                  </a:extLst>
                </a:hlinkClick>
              </a:rPr>
              <a:t>BBC News</a:t>
            </a:r>
            <a:r>
              <a:rPr lang="en" sz="1100">
                <a:solidFill>
                  <a:schemeClr val="dk1"/>
                </a:solidFill>
                <a:uFill>
                  <a:noFill/>
                </a:uFill>
                <a:hlinkClick r:id="rId5">
                  <a:extLst>
                    <a:ext uri="{A12FA001-AC4F-418D-AE19-62706E023703}">
                      <ahyp:hlinkClr val="tx"/>
                    </a:ext>
                  </a:extLst>
                </a:hlinkClick>
              </a:rPr>
              <a:t>. https://www.bbc.com/news/uk-scotland-glasgow-west-45776580</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6">
                  <a:extLst>
                    <a:ext uri="{A12FA001-AC4F-418D-AE19-62706E023703}">
                      <ahyp:hlinkClr val="tx"/>
                    </a:ext>
                  </a:extLst>
                </a:hlinkClick>
              </a:rPr>
              <a:t>Here’s the first picture of a black hole. (2019, April 10). </a:t>
            </a:r>
            <a:r>
              <a:rPr i="1" lang="en" sz="1100">
                <a:solidFill>
                  <a:schemeClr val="dk1"/>
                </a:solidFill>
                <a:uFill>
                  <a:noFill/>
                </a:uFill>
                <a:hlinkClick r:id="rId7">
                  <a:extLst>
                    <a:ext uri="{A12FA001-AC4F-418D-AE19-62706E023703}">
                      <ahyp:hlinkClr val="tx"/>
                    </a:ext>
                  </a:extLst>
                </a:hlinkClick>
              </a:rPr>
              <a:t>Science News for Students</a:t>
            </a:r>
            <a:r>
              <a:rPr lang="en" sz="1100">
                <a:solidFill>
                  <a:schemeClr val="dk1"/>
                </a:solidFill>
                <a:uFill>
                  <a:noFill/>
                </a:uFill>
                <a:hlinkClick r:id="rId8">
                  <a:extLst>
                    <a:ext uri="{A12FA001-AC4F-418D-AE19-62706E023703}">
                      <ahyp:hlinkClr val="tx"/>
                    </a:ext>
                  </a:extLst>
                </a:hlinkClick>
              </a:rPr>
              <a:t>. https://www.sciencenewsforstudents.org/article/black-hole-first-photo-event-horizon-telescope</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9">
                  <a:extLst>
                    <a:ext uri="{A12FA001-AC4F-418D-AE19-62706E023703}">
                      <ahyp:hlinkClr val="tx"/>
                    </a:ext>
                  </a:extLst>
                </a:hlinkClick>
              </a:rPr>
              <a:t>How Scientists Captured the First Image of a Black Hole—Teachable Moments | NASA/JPL Edu</a:t>
            </a:r>
            <a:r>
              <a:rPr lang="en" sz="1100">
                <a:solidFill>
                  <a:schemeClr val="dk1"/>
                </a:solidFill>
                <a:uFill>
                  <a:noFill/>
                </a:uFill>
                <a:hlinkClick r:id="rId10">
                  <a:extLst>
                    <a:ext uri="{A12FA001-AC4F-418D-AE19-62706E023703}">
                      <ahyp:hlinkClr val="tx"/>
                    </a:ext>
                  </a:extLst>
                </a:hlinkClick>
              </a:rPr>
              <a:t>. (n.d.). Retrieved December 9, 2020, from https://www.jpl.nasa.gov/edu/news/2019/4/19/how-scientists-captured-the-first-image-of-a-black-hole/</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11">
                  <a:extLst>
                    <a:ext uri="{A12FA001-AC4F-418D-AE19-62706E023703}">
                      <ahyp:hlinkClr val="tx"/>
                    </a:ext>
                  </a:extLst>
                </a:hlinkClick>
              </a:rPr>
              <a:t>How to put the dangerous anti-vaxx panic in perspective: Zoom out</a:t>
            </a:r>
            <a:r>
              <a:rPr lang="en" sz="1100">
                <a:solidFill>
                  <a:schemeClr val="dk1"/>
                </a:solidFill>
                <a:uFill>
                  <a:noFill/>
                </a:uFill>
                <a:hlinkClick r:id="rId12">
                  <a:extLst>
                    <a:ext uri="{A12FA001-AC4F-418D-AE19-62706E023703}">
                      <ahyp:hlinkClr val="tx"/>
                    </a:ext>
                  </a:extLst>
                </a:hlinkClick>
              </a:rPr>
              <a:t>. (2019, March 15). The Guardian. http://www.theguardian.com/society/2019/mar/15/measles-outbreak-vaccines-us-2019</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3">
                  <a:extLst>
                    <a:ext uri="{A12FA001-AC4F-418D-AE19-62706E023703}">
                      <ahyp:hlinkClr val="tx"/>
                    </a:ext>
                  </a:extLst>
                </a:hlinkClick>
              </a:rPr>
              <a:t>https://plus.google.com/+UNESCO. (2020, March 30). </a:t>
            </a:r>
            <a:r>
              <a:rPr i="1" lang="en" sz="1100">
                <a:solidFill>
                  <a:schemeClr val="dk1"/>
                </a:solidFill>
                <a:uFill>
                  <a:noFill/>
                </a:uFill>
                <a:hlinkClick r:id="rId14">
                  <a:extLst>
                    <a:ext uri="{A12FA001-AC4F-418D-AE19-62706E023703}">
                      <ahyp:hlinkClr val="tx"/>
                    </a:ext>
                  </a:extLst>
                </a:hlinkClick>
              </a:rPr>
              <a:t>UNESCO mobilizes 122 countries to promote open science and reinforced cooperation in the face of COVID-19</a:t>
            </a:r>
            <a:r>
              <a:rPr lang="en" sz="1100">
                <a:solidFill>
                  <a:schemeClr val="dk1"/>
                </a:solidFill>
                <a:uFill>
                  <a:noFill/>
                </a:uFill>
                <a:hlinkClick r:id="rId15">
                  <a:extLst>
                    <a:ext uri="{A12FA001-AC4F-418D-AE19-62706E023703}">
                      <ahyp:hlinkClr val="tx"/>
                    </a:ext>
                  </a:extLst>
                </a:hlinkClick>
              </a:rPr>
              <a:t>. UNESCO. https://en.unesco.org/news/unesco-mobilizes-122-countries-promote-open-science-and-reinforced-cooperation-face-covid-19</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16">
                  <a:extLst>
                    <a:ext uri="{A12FA001-AC4F-418D-AE19-62706E023703}">
                      <ahyp:hlinkClr val="tx"/>
                    </a:ext>
                  </a:extLst>
                </a:hlinkClick>
              </a:rPr>
              <a:t>Hydroxychloroquine or chloroquine with or without a macrolide for treatment of COVID-19: A multinational registry analysis—Google Search</a:t>
            </a:r>
            <a:r>
              <a:rPr lang="en" sz="1100">
                <a:solidFill>
                  <a:schemeClr val="dk1"/>
                </a:solidFill>
                <a:uFill>
                  <a:noFill/>
                </a:uFill>
                <a:hlinkClick r:id="rId17">
                  <a:extLst>
                    <a:ext uri="{A12FA001-AC4F-418D-AE19-62706E023703}">
                      <ahyp:hlinkClr val="tx"/>
                    </a:ext>
                  </a:extLst>
                </a:hlinkClick>
              </a:rPr>
              <a:t>. (n.d.). Retrieved December 30, 2020, from https://www.google.com/search?q=Hydroxychloroquine+or+chloroquine+with+or+without+a+macrolide+for+treatment+of+COVID-19%3A+a+multinational+registry+analysis&amp;oq=Hydroxychloroquine+or+chloroquine+with+or+without+a+macrolide+for+treatment+of+COVID-19%3A+a+multinational+registry+analysis&amp;aqs=chrome.0.69i59.378j0j4&amp;sourceid=chrome&amp;ie=UTF-8</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18">
                  <a:extLst>
                    <a:ext uri="{A12FA001-AC4F-418D-AE19-62706E023703}">
                      <ahyp:hlinkClr val="tx"/>
                    </a:ext>
                  </a:extLst>
                </a:hlinkClick>
              </a:rPr>
              <a:t>John Snow: A Legacy of Disease Detectives | | Blogs | CDC</a:t>
            </a:r>
            <a:r>
              <a:rPr lang="en" sz="1100">
                <a:solidFill>
                  <a:schemeClr val="dk1"/>
                </a:solidFill>
                <a:uFill>
                  <a:noFill/>
                </a:uFill>
                <a:hlinkClick r:id="rId19">
                  <a:extLst>
                    <a:ext uri="{A12FA001-AC4F-418D-AE19-62706E023703}">
                      <ahyp:hlinkClr val="tx"/>
                    </a:ext>
                  </a:extLst>
                </a:hlinkClick>
              </a:rPr>
              <a:t>. (n.d.). Retrieved December 9, 2020, from https://blogs.cdc.gov/publichealthmatters/2017/03/a-legacy-of-disease-detectives/</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20">
                  <a:extLst>
                    <a:ext uri="{A12FA001-AC4F-418D-AE19-62706E023703}">
                      <ahyp:hlinkClr val="tx"/>
                    </a:ext>
                  </a:extLst>
                </a:hlinkClick>
              </a:rPr>
              <a:t>Learn, J. R. (2019). What bioRxiv’s first 30,000 preprints reveal about biologists. </a:t>
            </a:r>
            <a:r>
              <a:rPr i="1" lang="en" sz="1100">
                <a:solidFill>
                  <a:schemeClr val="dk1"/>
                </a:solidFill>
                <a:uFill>
                  <a:noFill/>
                </a:uFill>
                <a:hlinkClick r:id="rId21">
                  <a:extLst>
                    <a:ext uri="{A12FA001-AC4F-418D-AE19-62706E023703}">
                      <ahyp:hlinkClr val="tx"/>
                    </a:ext>
                  </a:extLst>
                </a:hlinkClick>
              </a:rPr>
              <a:t>Nature</a:t>
            </a:r>
            <a:r>
              <a:rPr lang="en" sz="1100">
                <a:solidFill>
                  <a:schemeClr val="dk1"/>
                </a:solidFill>
                <a:uFill>
                  <a:noFill/>
                </a:uFill>
                <a:hlinkClick r:id="rId22">
                  <a:extLst>
                    <a:ext uri="{A12FA001-AC4F-418D-AE19-62706E023703}">
                      <ahyp:hlinkClr val="tx"/>
                    </a:ext>
                  </a:extLst>
                </a:hlinkClick>
              </a:rPr>
              <a:t>. https://doi.org/10.1038/d41586-019-00199-6</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23">
                  <a:extLst>
                    <a:ext uri="{A12FA001-AC4F-418D-AE19-62706E023703}">
                      <ahyp:hlinkClr val="tx"/>
                    </a:ext>
                  </a:extLst>
                </a:hlinkClick>
              </a:rPr>
              <a:t>Ledford, H. (2020). Oxford COVID-vaccine paper highlights lingering unknowns about results. </a:t>
            </a:r>
            <a:r>
              <a:rPr i="1" lang="en" sz="1100">
                <a:solidFill>
                  <a:schemeClr val="dk1"/>
                </a:solidFill>
                <a:uFill>
                  <a:noFill/>
                </a:uFill>
                <a:hlinkClick r:id="rId24">
                  <a:extLst>
                    <a:ext uri="{A12FA001-AC4F-418D-AE19-62706E023703}">
                      <ahyp:hlinkClr val="tx"/>
                    </a:ext>
                  </a:extLst>
                </a:hlinkClick>
              </a:rPr>
              <a:t>Nature</a:t>
            </a:r>
            <a:r>
              <a:rPr lang="en" sz="1100">
                <a:solidFill>
                  <a:schemeClr val="dk1"/>
                </a:solidFill>
                <a:uFill>
                  <a:noFill/>
                </a:uFill>
                <a:hlinkClick r:id="rId25">
                  <a:extLst>
                    <a:ext uri="{A12FA001-AC4F-418D-AE19-62706E023703}">
                      <ahyp:hlinkClr val="tx"/>
                    </a:ext>
                  </a:extLst>
                </a:hlinkClick>
              </a:rPr>
              <a:t>. https://doi.org/10.1038/d41586-020-03504-w</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26">
                  <a:extLst>
                    <a:ext uri="{A12FA001-AC4F-418D-AE19-62706E023703}">
                      <ahyp:hlinkClr val="tx"/>
                    </a:ext>
                  </a:extLst>
                </a:hlinkClick>
              </a:rPr>
              <a:t>Louis, C. S. (2017, April 13). 6 Things I Learned About Ulcers (Published 2017). </a:t>
            </a:r>
            <a:r>
              <a:rPr i="1" lang="en" sz="1100">
                <a:solidFill>
                  <a:schemeClr val="dk1"/>
                </a:solidFill>
                <a:uFill>
                  <a:noFill/>
                </a:uFill>
                <a:hlinkClick r:id="rId27">
                  <a:extLst>
                    <a:ext uri="{A12FA001-AC4F-418D-AE19-62706E023703}">
                      <ahyp:hlinkClr val="tx"/>
                    </a:ext>
                  </a:extLst>
                </a:hlinkClick>
              </a:rPr>
              <a:t>The New York Times</a:t>
            </a:r>
            <a:r>
              <a:rPr lang="en" sz="1100">
                <a:solidFill>
                  <a:schemeClr val="dk1"/>
                </a:solidFill>
                <a:uFill>
                  <a:noFill/>
                </a:uFill>
                <a:hlinkClick r:id="rId28">
                  <a:extLst>
                    <a:ext uri="{A12FA001-AC4F-418D-AE19-62706E023703}">
                      <ahyp:hlinkClr val="tx"/>
                    </a:ext>
                  </a:extLst>
                </a:hlinkClick>
              </a:rPr>
              <a:t>. https://www.nytimes.com/2017/04/13/well/eat/6-things-i-learned-about-ulcers.html</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t/>
            </a:r>
            <a:endParaRPr sz="1200"/>
          </a:p>
        </p:txBody>
      </p:sp>
      <p:sp>
        <p:nvSpPr>
          <p:cNvPr id="486" name="Google Shape;48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92" name="Google Shape;492;p65"/>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i="1" lang="en" sz="1100">
                <a:solidFill>
                  <a:schemeClr val="dk1"/>
                </a:solidFill>
                <a:uFill>
                  <a:noFill/>
                </a:uFill>
                <a:hlinkClick r:id="rId3">
                  <a:extLst>
                    <a:ext uri="{A12FA001-AC4F-418D-AE19-62706E023703}">
                      <ahyp:hlinkClr val="tx"/>
                    </a:ext>
                  </a:extLst>
                </a:hlinkClick>
              </a:rPr>
              <a:t>Misconceptions</a:t>
            </a:r>
            <a:r>
              <a:rPr lang="en" sz="1100">
                <a:solidFill>
                  <a:schemeClr val="dk1"/>
                </a:solidFill>
                <a:uFill>
                  <a:noFill/>
                </a:uFill>
                <a:hlinkClick r:id="rId4">
                  <a:extLst>
                    <a:ext uri="{A12FA001-AC4F-418D-AE19-62706E023703}">
                      <ahyp:hlinkClr val="tx"/>
                    </a:ext>
                  </a:extLst>
                </a:hlinkClick>
              </a:rPr>
              <a:t>. (n.d.). Process of Science. Retrieved December 9, 2020, from https://serc.carleton.edu/sp/process_of_science/misconceptions.html</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5">
                  <a:extLst>
                    <a:ext uri="{A12FA001-AC4F-418D-AE19-62706E023703}">
                      <ahyp:hlinkClr val="tx"/>
                    </a:ext>
                  </a:extLst>
                </a:hlinkClick>
              </a:rPr>
              <a:t>Moore, J. (2004). </a:t>
            </a:r>
            <a:r>
              <a:rPr i="1" lang="en" sz="1100">
                <a:solidFill>
                  <a:schemeClr val="dk1"/>
                </a:solidFill>
                <a:uFill>
                  <a:noFill/>
                </a:uFill>
                <a:hlinkClick r:id="rId6">
                  <a:extLst>
                    <a:ext uri="{A12FA001-AC4F-418D-AE19-62706E023703}">
                      <ahyp:hlinkClr val="tx"/>
                    </a:ext>
                  </a:extLst>
                </a:hlinkClick>
              </a:rPr>
              <a:t>The Puzzling Origins of AIDS</a:t>
            </a:r>
            <a:r>
              <a:rPr lang="en" sz="1100">
                <a:solidFill>
                  <a:schemeClr val="dk1"/>
                </a:solidFill>
                <a:uFill>
                  <a:noFill/>
                </a:uFill>
                <a:hlinkClick r:id="rId7">
                  <a:extLst>
                    <a:ext uri="{A12FA001-AC4F-418D-AE19-62706E023703}">
                      <ahyp:hlinkClr val="tx"/>
                    </a:ext>
                  </a:extLst>
                </a:hlinkClick>
              </a:rPr>
              <a:t>. 8.</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8">
                  <a:extLst>
                    <a:ext uri="{A12FA001-AC4F-418D-AE19-62706E023703}">
                      <ahyp:hlinkClr val="tx"/>
                    </a:ext>
                  </a:extLst>
                </a:hlinkClick>
              </a:rPr>
              <a:t>Oransky, A. I. (2020, December 30). List of retracted COVID-19 papers grows past 70. </a:t>
            </a:r>
            <a:r>
              <a:rPr i="1" lang="en" sz="1100">
                <a:solidFill>
                  <a:schemeClr val="dk1"/>
                </a:solidFill>
                <a:uFill>
                  <a:noFill/>
                </a:uFill>
                <a:hlinkClick r:id="rId9">
                  <a:extLst>
                    <a:ext uri="{A12FA001-AC4F-418D-AE19-62706E023703}">
                      <ahyp:hlinkClr val="tx"/>
                    </a:ext>
                  </a:extLst>
                </a:hlinkClick>
              </a:rPr>
              <a:t>Retraction Watch</a:t>
            </a:r>
            <a:r>
              <a:rPr lang="en" sz="1100">
                <a:solidFill>
                  <a:schemeClr val="dk1"/>
                </a:solidFill>
                <a:uFill>
                  <a:noFill/>
                </a:uFill>
                <a:hlinkClick r:id="rId10">
                  <a:extLst>
                    <a:ext uri="{A12FA001-AC4F-418D-AE19-62706E023703}">
                      <ahyp:hlinkClr val="tx"/>
                    </a:ext>
                  </a:extLst>
                </a:hlinkClick>
              </a:rPr>
              <a:t>. https://retractionwatch.com/2020/12/30/list-of-retracted-covid-19-papers-grows-past-70/</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11">
                  <a:extLst>
                    <a:ext uri="{A12FA001-AC4F-418D-AE19-62706E023703}">
                      <ahyp:hlinkClr val="tx"/>
                    </a:ext>
                  </a:extLst>
                </a:hlinkClick>
              </a:rPr>
              <a:t>Overview | Pluto – NASA Solar System Exploration</a:t>
            </a:r>
            <a:r>
              <a:rPr lang="en" sz="1100">
                <a:solidFill>
                  <a:schemeClr val="dk1"/>
                </a:solidFill>
                <a:uFill>
                  <a:noFill/>
                </a:uFill>
                <a:hlinkClick r:id="rId12">
                  <a:extLst>
                    <a:ext uri="{A12FA001-AC4F-418D-AE19-62706E023703}">
                      <ahyp:hlinkClr val="tx"/>
                    </a:ext>
                  </a:extLst>
                </a:hlinkClick>
              </a:rPr>
              <a:t>. (n.d.). Retrieved December 9, 2020, from https://solarsystem.nasa.gov/planets/dwarf-planets/pluto/overview/</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13">
                  <a:extLst>
                    <a:ext uri="{A12FA001-AC4F-418D-AE19-62706E023703}">
                      <ahyp:hlinkClr val="tx"/>
                    </a:ext>
                  </a:extLst>
                </a:hlinkClick>
              </a:rPr>
              <a:t>Piller, C., ServickJun. 4, K., 2020, &amp; Pm, 5:30. (2020, June 4). </a:t>
            </a:r>
            <a:r>
              <a:rPr i="1" lang="en" sz="1100">
                <a:solidFill>
                  <a:schemeClr val="dk1"/>
                </a:solidFill>
                <a:uFill>
                  <a:noFill/>
                </a:uFill>
                <a:hlinkClick r:id="rId14">
                  <a:extLst>
                    <a:ext uri="{A12FA001-AC4F-418D-AE19-62706E023703}">
                      <ahyp:hlinkClr val="tx"/>
                    </a:ext>
                  </a:extLst>
                </a:hlinkClick>
              </a:rPr>
              <a:t>Two elite medical journals retract coronavirus papers over data integrity questions</a:t>
            </a:r>
            <a:r>
              <a:rPr lang="en" sz="1100">
                <a:solidFill>
                  <a:schemeClr val="dk1"/>
                </a:solidFill>
                <a:uFill>
                  <a:noFill/>
                </a:uFill>
                <a:hlinkClick r:id="rId15">
                  <a:extLst>
                    <a:ext uri="{A12FA001-AC4F-418D-AE19-62706E023703}">
                      <ahyp:hlinkClr val="tx"/>
                    </a:ext>
                  </a:extLst>
                </a:hlinkClick>
              </a:rPr>
              <a:t>. Science | AAAS. https://www.sciencemag.org/news/2020/06/two-elite-medical-journals-retract-coronavirus-papers-over-data-integrity-questions</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16">
                  <a:extLst>
                    <a:ext uri="{A12FA001-AC4F-418D-AE19-62706E023703}">
                      <ahyp:hlinkClr val="tx"/>
                    </a:ext>
                  </a:extLst>
                </a:hlinkClick>
              </a:rPr>
              <a:t>Pluto and the Plutonian System—The Solar System on Sea and Sky</a:t>
            </a:r>
            <a:r>
              <a:rPr lang="en" sz="1100">
                <a:solidFill>
                  <a:schemeClr val="dk1"/>
                </a:solidFill>
                <a:uFill>
                  <a:noFill/>
                </a:uFill>
                <a:hlinkClick r:id="rId17">
                  <a:extLst>
                    <a:ext uri="{A12FA001-AC4F-418D-AE19-62706E023703}">
                      <ahyp:hlinkClr val="tx"/>
                    </a:ext>
                  </a:extLst>
                </a:hlinkClick>
              </a:rPr>
              <a:t>. (n.d.). Retrieved December 30, 2020, from http://www.seasky.org/solar-system/pluto-menu.html</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18">
                  <a:extLst>
                    <a:ext uri="{A12FA001-AC4F-418D-AE19-62706E023703}">
                      <ahyp:hlinkClr val="tx"/>
                    </a:ext>
                  </a:extLst>
                </a:hlinkClick>
              </a:rPr>
              <a:t>Publishers make coronavirus (COVID-19) content freely available and reusable | Wellcome</a:t>
            </a:r>
            <a:r>
              <a:rPr lang="en" sz="1100">
                <a:solidFill>
                  <a:schemeClr val="dk1"/>
                </a:solidFill>
                <a:uFill>
                  <a:noFill/>
                </a:uFill>
                <a:hlinkClick r:id="rId19">
                  <a:extLst>
                    <a:ext uri="{A12FA001-AC4F-418D-AE19-62706E023703}">
                      <ahyp:hlinkClr val="tx"/>
                    </a:ext>
                  </a:extLst>
                </a:hlinkClick>
              </a:rPr>
              <a:t>. (n.d.). Retrieved December 30, 2020, from https://wellcome.org/press-release/publishers-make-coronavirus-covid-19-content-freely-available-and-reusable</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20">
                  <a:extLst>
                    <a:ext uri="{A12FA001-AC4F-418D-AE19-62706E023703}">
                      <ahyp:hlinkClr val="tx"/>
                    </a:ext>
                  </a:extLst>
                </a:hlinkClick>
              </a:rPr>
              <a:t>Rose, E., Odom, K., &amp; Omland, K. (n.d.). </a:t>
            </a:r>
            <a:r>
              <a:rPr i="1" lang="en" sz="1100">
                <a:solidFill>
                  <a:schemeClr val="dk1"/>
                </a:solidFill>
                <a:uFill>
                  <a:noFill/>
                </a:uFill>
                <a:hlinkClick r:id="rId21">
                  <a:extLst>
                    <a:ext uri="{A12FA001-AC4F-418D-AE19-62706E023703}">
                      <ahyp:hlinkClr val="tx"/>
                    </a:ext>
                  </a:extLst>
                </a:hlinkClick>
              </a:rPr>
              <a:t>Women have disrupted research on bird song, and their findings show how diversity can improve all fields of science</a:t>
            </a:r>
            <a:r>
              <a:rPr lang="en" sz="1100">
                <a:solidFill>
                  <a:schemeClr val="dk1"/>
                </a:solidFill>
                <a:uFill>
                  <a:noFill/>
                </a:uFill>
                <a:hlinkClick r:id="rId22">
                  <a:extLst>
                    <a:ext uri="{A12FA001-AC4F-418D-AE19-62706E023703}">
                      <ahyp:hlinkClr val="tx"/>
                    </a:ext>
                  </a:extLst>
                </a:hlinkClick>
              </a:rPr>
              <a:t>. The Conversation. Retrieved December 9, 2020, from http://theconversation.com/women-have-disrupted-research-on-bird-song-and-their-findings-show-how-diversity-can-improve-all-fields-of-science-142874</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23">
                  <a:extLst>
                    <a:ext uri="{A12FA001-AC4F-418D-AE19-62706E023703}">
                      <ahyp:hlinkClr val="tx"/>
                    </a:ext>
                  </a:extLst>
                </a:hlinkClick>
              </a:rPr>
              <a:t>Shen, H. (2020). Meet this super-spotter of duplicated images in science papers. </a:t>
            </a:r>
            <a:r>
              <a:rPr i="1" lang="en" sz="1100">
                <a:solidFill>
                  <a:schemeClr val="dk1"/>
                </a:solidFill>
                <a:uFill>
                  <a:noFill/>
                </a:uFill>
                <a:hlinkClick r:id="rId24">
                  <a:extLst>
                    <a:ext uri="{A12FA001-AC4F-418D-AE19-62706E023703}">
                      <ahyp:hlinkClr val="tx"/>
                    </a:ext>
                  </a:extLst>
                </a:hlinkClick>
              </a:rPr>
              <a:t>Nature</a:t>
            </a:r>
            <a:r>
              <a:rPr lang="en" sz="1100">
                <a:solidFill>
                  <a:schemeClr val="dk1"/>
                </a:solidFill>
                <a:uFill>
                  <a:noFill/>
                </a:uFill>
                <a:hlinkClick r:id="rId25">
                  <a:extLst>
                    <a:ext uri="{A12FA001-AC4F-418D-AE19-62706E023703}">
                      <ahyp:hlinkClr val="tx"/>
                    </a:ext>
                  </a:extLst>
                </a:hlinkClick>
              </a:rPr>
              <a:t>, </a:t>
            </a:r>
            <a:r>
              <a:rPr i="1" lang="en" sz="1100">
                <a:solidFill>
                  <a:schemeClr val="dk1"/>
                </a:solidFill>
                <a:uFill>
                  <a:noFill/>
                </a:uFill>
                <a:hlinkClick r:id="rId26">
                  <a:extLst>
                    <a:ext uri="{A12FA001-AC4F-418D-AE19-62706E023703}">
                      <ahyp:hlinkClr val="tx"/>
                    </a:ext>
                  </a:extLst>
                </a:hlinkClick>
              </a:rPr>
              <a:t>581</a:t>
            </a:r>
            <a:r>
              <a:rPr lang="en" sz="1100">
                <a:solidFill>
                  <a:schemeClr val="dk1"/>
                </a:solidFill>
                <a:uFill>
                  <a:noFill/>
                </a:uFill>
                <a:hlinkClick r:id="rId27">
                  <a:extLst>
                    <a:ext uri="{A12FA001-AC4F-418D-AE19-62706E023703}">
                      <ahyp:hlinkClr val="tx"/>
                    </a:ext>
                  </a:extLst>
                </a:hlinkClick>
              </a:rPr>
              <a:t>(7807), 132–136. https://doi.org/10.1038/d41586-020-01363-z</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28">
                  <a:extLst>
                    <a:ext uri="{A12FA001-AC4F-418D-AE19-62706E023703}">
                      <ahyp:hlinkClr val="tx"/>
                    </a:ext>
                  </a:extLst>
                </a:hlinkClick>
              </a:rPr>
              <a:t>Smith, R. (2006). Peer review: A flawed process at the heart of science and journals. </a:t>
            </a:r>
            <a:r>
              <a:rPr i="1" lang="en" sz="1100">
                <a:solidFill>
                  <a:schemeClr val="dk1"/>
                </a:solidFill>
                <a:uFill>
                  <a:noFill/>
                </a:uFill>
                <a:hlinkClick r:id="rId29">
                  <a:extLst>
                    <a:ext uri="{A12FA001-AC4F-418D-AE19-62706E023703}">
                      <ahyp:hlinkClr val="tx"/>
                    </a:ext>
                  </a:extLst>
                </a:hlinkClick>
              </a:rPr>
              <a:t>Journal of the Royal Society of Medicine</a:t>
            </a:r>
            <a:r>
              <a:rPr lang="en" sz="1100">
                <a:solidFill>
                  <a:schemeClr val="dk1"/>
                </a:solidFill>
                <a:uFill>
                  <a:noFill/>
                </a:uFill>
                <a:hlinkClick r:id="rId30">
                  <a:extLst>
                    <a:ext uri="{A12FA001-AC4F-418D-AE19-62706E023703}">
                      <ahyp:hlinkClr val="tx"/>
                    </a:ext>
                  </a:extLst>
                </a:hlinkClick>
              </a:rPr>
              <a:t>, </a:t>
            </a:r>
            <a:r>
              <a:rPr i="1" lang="en" sz="1100">
                <a:solidFill>
                  <a:schemeClr val="dk1"/>
                </a:solidFill>
                <a:uFill>
                  <a:noFill/>
                </a:uFill>
                <a:hlinkClick r:id="rId31">
                  <a:extLst>
                    <a:ext uri="{A12FA001-AC4F-418D-AE19-62706E023703}">
                      <ahyp:hlinkClr val="tx"/>
                    </a:ext>
                  </a:extLst>
                </a:hlinkClick>
              </a:rPr>
              <a:t>99</a:t>
            </a:r>
            <a:r>
              <a:rPr lang="en" sz="1100">
                <a:solidFill>
                  <a:schemeClr val="dk1"/>
                </a:solidFill>
                <a:uFill>
                  <a:noFill/>
                </a:uFill>
                <a:hlinkClick r:id="rId32">
                  <a:extLst>
                    <a:ext uri="{A12FA001-AC4F-418D-AE19-62706E023703}">
                      <ahyp:hlinkClr val="tx"/>
                    </a:ext>
                  </a:extLst>
                </a:hlinkClick>
              </a:rPr>
              <a:t>(4), 178–182.</a:t>
            </a:r>
            <a:endParaRPr sz="800">
              <a:solidFill>
                <a:schemeClr val="dk1"/>
              </a:solidFill>
            </a:endParaRPr>
          </a:p>
        </p:txBody>
      </p:sp>
      <p:sp>
        <p:nvSpPr>
          <p:cNvPr id="493" name="Google Shape;493;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99" name="Google Shape;499;p66"/>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100">
                <a:solidFill>
                  <a:schemeClr val="dk1"/>
                </a:solidFill>
                <a:uFill>
                  <a:noFill/>
                </a:uFill>
                <a:hlinkClick r:id="rId3">
                  <a:extLst>
                    <a:ext uri="{A12FA001-AC4F-418D-AE19-62706E023703}">
                      <ahyp:hlinkClr val="tx"/>
                    </a:ext>
                  </a:extLst>
                </a:hlinkClick>
              </a:rPr>
              <a:t>Society, M. (n.d.). </a:t>
            </a:r>
            <a:r>
              <a:rPr i="1" lang="en" sz="1100">
                <a:solidFill>
                  <a:schemeClr val="dk1"/>
                </a:solidFill>
                <a:uFill>
                  <a:noFill/>
                </a:uFill>
                <a:hlinkClick r:id="rId4">
                  <a:extLst>
                    <a:ext uri="{A12FA001-AC4F-418D-AE19-62706E023703}">
                      <ahyp:hlinkClr val="tx"/>
                    </a:ext>
                  </a:extLst>
                </a:hlinkClick>
              </a:rPr>
              <a:t>Black History Month: Celebrating the work of black microbiologists</a:t>
            </a:r>
            <a:r>
              <a:rPr lang="en" sz="1100">
                <a:solidFill>
                  <a:schemeClr val="dk1"/>
                </a:solidFill>
                <a:uFill>
                  <a:noFill/>
                </a:uFill>
                <a:hlinkClick r:id="rId5">
                  <a:extLst>
                    <a:ext uri="{A12FA001-AC4F-418D-AE19-62706E023703}">
                      <ahyp:hlinkClr val="tx"/>
                    </a:ext>
                  </a:extLst>
                </a:hlinkClick>
              </a:rPr>
              <a:t>. Retrieved December 9, 2020, from https://microbiologysociety.org/blog/black-history-month-celebrating-the-work-of-black-microbiologists-2.html</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6">
                  <a:extLst>
                    <a:ext uri="{A12FA001-AC4F-418D-AE19-62706E023703}">
                      <ahyp:hlinkClr val="tx"/>
                    </a:ext>
                  </a:extLst>
                </a:hlinkClick>
              </a:rPr>
              <a:t>The Doctor Who Championed Hand-Washing And Briefly Saved Lives</a:t>
            </a:r>
            <a:r>
              <a:rPr lang="en" sz="1100">
                <a:solidFill>
                  <a:schemeClr val="dk1"/>
                </a:solidFill>
                <a:uFill>
                  <a:noFill/>
                </a:uFill>
                <a:hlinkClick r:id="rId7">
                  <a:extLst>
                    <a:ext uri="{A12FA001-AC4F-418D-AE19-62706E023703}">
                      <ahyp:hlinkClr val="tx"/>
                    </a:ext>
                  </a:extLst>
                </a:hlinkClick>
              </a:rPr>
              <a:t>. (n.d.). NPR.Org. Retrieved December 9, 2020, from https://www.npr.org/sections/health-shots/2015/01/12/375663920/the-doctor-who-championed-hand-washing-and-saved-women-s-lives</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8">
                  <a:extLst>
                    <a:ext uri="{A12FA001-AC4F-418D-AE19-62706E023703}">
                      <ahyp:hlinkClr val="tx"/>
                    </a:ext>
                  </a:extLst>
                </a:hlinkClick>
              </a:rPr>
              <a:t>The Doctor Who Drank Infectious Broth, Gave Himself an Ulcer, and Solved a Medical Mystery</a:t>
            </a:r>
            <a:r>
              <a:rPr lang="en" sz="1100">
                <a:solidFill>
                  <a:schemeClr val="dk1"/>
                </a:solidFill>
                <a:uFill>
                  <a:noFill/>
                </a:uFill>
                <a:hlinkClick r:id="rId9">
                  <a:extLst>
                    <a:ext uri="{A12FA001-AC4F-418D-AE19-62706E023703}">
                      <ahyp:hlinkClr val="tx"/>
                    </a:ext>
                  </a:extLst>
                </a:hlinkClick>
              </a:rPr>
              <a:t>. (n.d.). Discover Magazine. Retrieved December 31, 2020, from https://www.discovermagazine.com/health/the-doctor-who-drank-infectious-broth-gave-himself-an-ulcer-and-solved-a-medical-mystery</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10">
                  <a:extLst>
                    <a:ext uri="{A12FA001-AC4F-418D-AE19-62706E023703}">
                      <ahyp:hlinkClr val="tx"/>
                    </a:ext>
                  </a:extLst>
                </a:hlinkClick>
              </a:rPr>
              <a:t>Tips and strategies for teaching the nature and process of science</a:t>
            </a:r>
            <a:r>
              <a:rPr lang="en" sz="1100">
                <a:solidFill>
                  <a:schemeClr val="dk1"/>
                </a:solidFill>
                <a:uFill>
                  <a:noFill/>
                </a:uFill>
                <a:hlinkClick r:id="rId11">
                  <a:extLst>
                    <a:ext uri="{A12FA001-AC4F-418D-AE19-62706E023703}">
                      <ahyp:hlinkClr val="tx"/>
                    </a:ext>
                  </a:extLst>
                </a:hlinkClick>
              </a:rPr>
              <a:t>. (n.d.). Retrieved December 9, 2020, from https://undsci.berkeley.edu/teaching/misconceptions.php</a:t>
            </a:r>
            <a:endParaRPr sz="1100">
              <a:solidFill>
                <a:schemeClr val="dk1"/>
              </a:solidFill>
            </a:endParaRPr>
          </a:p>
          <a:p>
            <a:pPr indent="-304800" lvl="0" marL="457200" rtl="0" algn="l">
              <a:lnSpc>
                <a:spcPct val="100000"/>
              </a:lnSpc>
              <a:spcBef>
                <a:spcPts val="0"/>
              </a:spcBef>
              <a:spcAft>
                <a:spcPts val="0"/>
              </a:spcAft>
              <a:buSzPts val="1200"/>
              <a:buChar char="●"/>
            </a:pPr>
            <a:r>
              <a:rPr i="1" lang="en" sz="1100">
                <a:solidFill>
                  <a:schemeClr val="dk1"/>
                </a:solidFill>
                <a:uFill>
                  <a:noFill/>
                </a:uFill>
                <a:hlinkClick r:id="rId12">
                  <a:extLst>
                    <a:ext uri="{A12FA001-AC4F-418D-AE19-62706E023703}">
                      <ahyp:hlinkClr val="tx"/>
                    </a:ext>
                  </a:extLst>
                </a:hlinkClick>
              </a:rPr>
              <a:t>Walt Whitman, America’s Phrenologist</a:t>
            </a:r>
            <a:r>
              <a:rPr lang="en" sz="1100">
                <a:solidFill>
                  <a:schemeClr val="dk1"/>
                </a:solidFill>
                <a:uFill>
                  <a:noFill/>
                </a:uFill>
                <a:hlinkClick r:id="rId13">
                  <a:extLst>
                    <a:ext uri="{A12FA001-AC4F-418D-AE19-62706E023703}">
                      <ahyp:hlinkClr val="tx"/>
                    </a:ext>
                  </a:extLst>
                </a:hlinkClick>
              </a:rPr>
              <a:t>. (2019, May 31). JSTOR Daily. https://daily.jstor.org/walt-whitman-americas-phrenologist/</a:t>
            </a:r>
            <a:endParaRPr sz="1100">
              <a:solidFill>
                <a:schemeClr val="dk1"/>
              </a:solidFill>
            </a:endParaRPr>
          </a:p>
          <a:p>
            <a:pPr indent="-304800" lvl="0" marL="457200" rtl="0" algn="l">
              <a:lnSpc>
                <a:spcPct val="100000"/>
              </a:lnSpc>
              <a:spcBef>
                <a:spcPts val="0"/>
              </a:spcBef>
              <a:spcAft>
                <a:spcPts val="0"/>
              </a:spcAft>
              <a:buSzPts val="1200"/>
              <a:buChar char="●"/>
            </a:pPr>
            <a:r>
              <a:rPr lang="en" sz="1100">
                <a:solidFill>
                  <a:schemeClr val="dk1"/>
                </a:solidFill>
                <a:uFill>
                  <a:noFill/>
                </a:uFill>
                <a:hlinkClick r:id="rId14">
                  <a:extLst>
                    <a:ext uri="{A12FA001-AC4F-418D-AE19-62706E023703}">
                      <ahyp:hlinkClr val="tx"/>
                    </a:ext>
                  </a:extLst>
                </a:hlinkClick>
              </a:rPr>
              <a:t>Yeo-Teh, N. S. L., &amp; Tang, B. L. (2020). An alarming retraction rate for scientific publications on Coronavirus Disease 2019 (COVID-19). </a:t>
            </a:r>
            <a:r>
              <a:rPr i="1" lang="en" sz="1100">
                <a:solidFill>
                  <a:schemeClr val="dk1"/>
                </a:solidFill>
                <a:uFill>
                  <a:noFill/>
                </a:uFill>
                <a:hlinkClick r:id="rId15">
                  <a:extLst>
                    <a:ext uri="{A12FA001-AC4F-418D-AE19-62706E023703}">
                      <ahyp:hlinkClr val="tx"/>
                    </a:ext>
                  </a:extLst>
                </a:hlinkClick>
              </a:rPr>
              <a:t>Accountability in Research</a:t>
            </a:r>
            <a:r>
              <a:rPr lang="en" sz="1100">
                <a:solidFill>
                  <a:schemeClr val="dk1"/>
                </a:solidFill>
                <a:uFill>
                  <a:noFill/>
                </a:uFill>
                <a:hlinkClick r:id="rId16">
                  <a:extLst>
                    <a:ext uri="{A12FA001-AC4F-418D-AE19-62706E023703}">
                      <ahyp:hlinkClr val="tx"/>
                    </a:ext>
                  </a:extLst>
                </a:hlinkClick>
              </a:rPr>
              <a:t>, </a:t>
            </a:r>
            <a:r>
              <a:rPr i="1" lang="en" sz="1100">
                <a:solidFill>
                  <a:schemeClr val="dk1"/>
                </a:solidFill>
                <a:uFill>
                  <a:noFill/>
                </a:uFill>
                <a:hlinkClick r:id="rId17">
                  <a:extLst>
                    <a:ext uri="{A12FA001-AC4F-418D-AE19-62706E023703}">
                      <ahyp:hlinkClr val="tx"/>
                    </a:ext>
                  </a:extLst>
                </a:hlinkClick>
              </a:rPr>
              <a:t>0</a:t>
            </a:r>
            <a:r>
              <a:rPr lang="en" sz="1100">
                <a:solidFill>
                  <a:schemeClr val="dk1"/>
                </a:solidFill>
                <a:uFill>
                  <a:noFill/>
                </a:uFill>
                <a:hlinkClick r:id="rId18">
                  <a:extLst>
                    <a:ext uri="{A12FA001-AC4F-418D-AE19-62706E023703}">
                      <ahyp:hlinkClr val="tx"/>
                    </a:ext>
                  </a:extLst>
                </a:hlinkClick>
              </a:rPr>
              <a:t>(0), 1–7. https://doi.org/10.1080/08989621.2020.1782203</a:t>
            </a:r>
            <a:endParaRPr sz="1200"/>
          </a:p>
          <a:p>
            <a:pPr indent="0" lvl="0" marL="457200" rtl="0" algn="l">
              <a:lnSpc>
                <a:spcPct val="100000"/>
              </a:lnSpc>
              <a:spcBef>
                <a:spcPts val="0"/>
              </a:spcBef>
              <a:spcAft>
                <a:spcPts val="0"/>
              </a:spcAft>
              <a:buNone/>
            </a:pPr>
            <a:r>
              <a:t/>
            </a:r>
            <a:endParaRPr sz="1200"/>
          </a:p>
          <a:p>
            <a:pPr indent="0" lvl="0" marL="457200" rtl="0" algn="l">
              <a:lnSpc>
                <a:spcPct val="100000"/>
              </a:lnSpc>
              <a:spcBef>
                <a:spcPts val="0"/>
              </a:spcBef>
              <a:spcAft>
                <a:spcPts val="0"/>
              </a:spcAft>
              <a:buClr>
                <a:schemeClr val="dk1"/>
              </a:buClr>
              <a:buSzPts val="1100"/>
              <a:buFont typeface="Arial"/>
              <a:buNone/>
            </a:pPr>
            <a:r>
              <a:t/>
            </a:r>
            <a:endParaRPr sz="1200"/>
          </a:p>
          <a:p>
            <a:pPr indent="0" lvl="0" marL="457200" rtl="0" algn="l">
              <a:lnSpc>
                <a:spcPct val="100000"/>
              </a:lnSpc>
              <a:spcBef>
                <a:spcPts val="0"/>
              </a:spcBef>
              <a:spcAft>
                <a:spcPts val="0"/>
              </a:spcAft>
              <a:buClr>
                <a:schemeClr val="dk1"/>
              </a:buClr>
              <a:buSzPts val="1100"/>
              <a:buFont typeface="Arial"/>
              <a:buNone/>
            </a:pPr>
            <a:r>
              <a:t/>
            </a:r>
            <a:endParaRPr sz="1100"/>
          </a:p>
          <a:p>
            <a:pPr indent="0" lvl="0" marL="457200" rtl="0" algn="l">
              <a:lnSpc>
                <a:spcPct val="100000"/>
              </a:lnSpc>
              <a:spcBef>
                <a:spcPts val="0"/>
              </a:spcBef>
              <a:spcAft>
                <a:spcPts val="0"/>
              </a:spcAft>
              <a:buSzPts val="1800"/>
              <a:buNone/>
            </a:pPr>
            <a:r>
              <a:t/>
            </a:r>
            <a:endParaRPr sz="800">
              <a:solidFill>
                <a:schemeClr val="dk1"/>
              </a:solidFill>
            </a:endParaRPr>
          </a:p>
        </p:txBody>
      </p:sp>
      <p:sp>
        <p:nvSpPr>
          <p:cNvPr id="500" name="Google Shape;500;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does this mean?</a:t>
            </a:r>
            <a:endParaRPr/>
          </a:p>
        </p:txBody>
      </p:sp>
      <p:sp>
        <p:nvSpPr>
          <p:cNvPr id="153" name="Google Shape;153;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What do we mean by tentative?</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457200" lvl="0" marL="1371600" rtl="0" algn="l">
              <a:lnSpc>
                <a:spcPct val="115000"/>
              </a:lnSpc>
              <a:spcBef>
                <a:spcPts val="1600"/>
              </a:spcBef>
              <a:spcAft>
                <a:spcPts val="0"/>
              </a:spcAft>
              <a:buClr>
                <a:schemeClr val="dk1"/>
              </a:buClr>
              <a:buSzPts val="1100"/>
              <a:buFont typeface="Arial"/>
              <a:buNone/>
            </a:pPr>
            <a:r>
              <a:t/>
            </a:r>
            <a:endParaRPr/>
          </a:p>
          <a:p>
            <a:pPr indent="457200" lvl="0" marL="1371600" rtl="0" algn="l">
              <a:lnSpc>
                <a:spcPct val="115000"/>
              </a:lnSpc>
              <a:spcBef>
                <a:spcPts val="1600"/>
              </a:spcBef>
              <a:spcAft>
                <a:spcPts val="0"/>
              </a:spcAft>
              <a:buClr>
                <a:schemeClr val="dk1"/>
              </a:buClr>
              <a:buSzPts val="1100"/>
              <a:buFont typeface="Arial"/>
              <a:buNone/>
            </a:pPr>
            <a:r>
              <a:rPr lang="en"/>
              <a:t>Why it is a good thing?</a:t>
            </a:r>
            <a:endParaRPr/>
          </a:p>
          <a:p>
            <a:pPr indent="457200" lvl="0" marL="1371600" rtl="0" algn="l">
              <a:lnSpc>
                <a:spcPct val="115000"/>
              </a:lnSpc>
              <a:spcBef>
                <a:spcPts val="1600"/>
              </a:spcBef>
              <a:spcAft>
                <a:spcPts val="0"/>
              </a:spcAft>
              <a:buClr>
                <a:schemeClr val="dk1"/>
              </a:buClr>
              <a:buSzPts val="1100"/>
              <a:buFont typeface="Arial"/>
              <a:buNone/>
            </a:pPr>
            <a:r>
              <a:t/>
            </a:r>
            <a:endParaRPr/>
          </a:p>
          <a:p>
            <a:pPr indent="457200" lvl="0" marL="1828800" rtl="0" algn="l">
              <a:lnSpc>
                <a:spcPct val="115000"/>
              </a:lnSpc>
              <a:spcBef>
                <a:spcPts val="1600"/>
              </a:spcBef>
              <a:spcAft>
                <a:spcPts val="0"/>
              </a:spcAft>
              <a:buClr>
                <a:schemeClr val="dk1"/>
              </a:buClr>
              <a:buSzPts val="1100"/>
              <a:buFont typeface="Arial"/>
              <a:buNone/>
            </a:pPr>
            <a:r>
              <a:t/>
            </a:r>
            <a:endParaRPr/>
          </a:p>
          <a:p>
            <a:pPr indent="457200" lvl="0" marL="1828800" rtl="0" algn="l">
              <a:lnSpc>
                <a:spcPct val="115000"/>
              </a:lnSpc>
              <a:spcBef>
                <a:spcPts val="1600"/>
              </a:spcBef>
              <a:spcAft>
                <a:spcPts val="0"/>
              </a:spcAft>
              <a:buClr>
                <a:schemeClr val="dk1"/>
              </a:buClr>
              <a:buSzPts val="1100"/>
              <a:buFont typeface="Arial"/>
              <a:buNone/>
            </a:pPr>
            <a:r>
              <a:rPr lang="en"/>
              <a:t>Some misconceptions about the tentative nature of science</a:t>
            </a:r>
            <a:endParaRPr/>
          </a:p>
          <a:p>
            <a:pPr indent="457200" lvl="0" marL="2286000" rtl="0" algn="l">
              <a:lnSpc>
                <a:spcPct val="115000"/>
              </a:lnSpc>
              <a:spcBef>
                <a:spcPts val="1600"/>
              </a:spcBef>
              <a:spcAft>
                <a:spcPts val="0"/>
              </a:spcAft>
              <a:buClr>
                <a:schemeClr val="dk1"/>
              </a:buClr>
              <a:buSzPts val="1100"/>
              <a:buFont typeface="Arial"/>
              <a:buNone/>
            </a:pPr>
            <a:r>
              <a:t/>
            </a:r>
            <a:endParaRPr/>
          </a:p>
          <a:p>
            <a:pPr indent="0" lvl="0" marL="0" rtl="0" algn="l">
              <a:lnSpc>
                <a:spcPct val="115000"/>
              </a:lnSpc>
              <a:spcBef>
                <a:spcPts val="0"/>
              </a:spcBef>
              <a:spcAft>
                <a:spcPts val="1600"/>
              </a:spcAft>
              <a:buSzPts val="1800"/>
              <a:buNone/>
            </a:pPr>
            <a:r>
              <a:t/>
            </a:r>
            <a:endParaRPr/>
          </a:p>
        </p:txBody>
      </p:sp>
      <p:sp>
        <p:nvSpPr>
          <p:cNvPr id="154" name="Google Shape;15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title"/>
          </p:nvPr>
        </p:nvSpPr>
        <p:spPr>
          <a:xfrm>
            <a:off x="265500" y="2528575"/>
            <a:ext cx="4167000" cy="148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200"/>
              <a:buNone/>
            </a:pPr>
            <a:r>
              <a:rPr lang="en" sz="1800">
                <a:solidFill>
                  <a:schemeClr val="dk2"/>
                </a:solidFill>
              </a:rPr>
              <a:t>The word “Tentative” comes from the Latin tentare (“to attempt”). Its original meaning was “attempted, provisional, experimental” and placed an  emphasis on trial and error. </a:t>
            </a:r>
            <a:endParaRPr sz="1800">
              <a:solidFill>
                <a:schemeClr val="dk2"/>
              </a:solidFill>
            </a:endParaRPr>
          </a:p>
          <a:p>
            <a:pPr indent="0" lvl="0" marL="0" rtl="0" algn="l">
              <a:lnSpc>
                <a:spcPct val="100000"/>
              </a:lnSpc>
              <a:spcBef>
                <a:spcPts val="0"/>
              </a:spcBef>
              <a:spcAft>
                <a:spcPts val="0"/>
              </a:spcAft>
              <a:buSzPts val="4200"/>
              <a:buNone/>
            </a:pPr>
            <a:r>
              <a:t/>
            </a:r>
            <a:endParaRPr sz="1800">
              <a:solidFill>
                <a:schemeClr val="dk2"/>
              </a:solidFill>
            </a:endParaRPr>
          </a:p>
          <a:p>
            <a:pPr indent="0" lvl="0" marL="0" rtl="0" algn="l">
              <a:lnSpc>
                <a:spcPct val="100000"/>
              </a:lnSpc>
              <a:spcBef>
                <a:spcPts val="0"/>
              </a:spcBef>
              <a:spcAft>
                <a:spcPts val="0"/>
              </a:spcAft>
              <a:buSzPts val="4200"/>
              <a:buNone/>
            </a:pPr>
            <a:r>
              <a:rPr lang="en" sz="1800">
                <a:solidFill>
                  <a:schemeClr val="dk2"/>
                </a:solidFill>
              </a:rPr>
              <a:t>Today we understand it as meaning “not fully worked out or developed” (as in "a tentative date," "tentative plans," "a tentative job offer"). </a:t>
            </a:r>
            <a:endParaRPr sz="1800">
              <a:solidFill>
                <a:schemeClr val="dk2"/>
              </a:solidFill>
            </a:endParaRPr>
          </a:p>
          <a:p>
            <a:pPr indent="0" lvl="0" marL="0" rtl="0" algn="l">
              <a:lnSpc>
                <a:spcPct val="100000"/>
              </a:lnSpc>
              <a:spcBef>
                <a:spcPts val="0"/>
              </a:spcBef>
              <a:spcAft>
                <a:spcPts val="0"/>
              </a:spcAft>
              <a:buSzPts val="4200"/>
              <a:buNone/>
            </a:pPr>
            <a:r>
              <a:t/>
            </a:r>
            <a:endParaRPr sz="1800">
              <a:solidFill>
                <a:schemeClr val="dk2"/>
              </a:solidFill>
            </a:endParaRPr>
          </a:p>
          <a:p>
            <a:pPr indent="0" lvl="0" marL="0" rtl="0" algn="l">
              <a:lnSpc>
                <a:spcPct val="100000"/>
              </a:lnSpc>
              <a:spcBef>
                <a:spcPts val="0"/>
              </a:spcBef>
              <a:spcAft>
                <a:spcPts val="0"/>
              </a:spcAft>
              <a:buSzPts val="4200"/>
              <a:buNone/>
            </a:pPr>
            <a:r>
              <a:rPr lang="en" sz="1800">
                <a:solidFill>
                  <a:schemeClr val="dk2"/>
                </a:solidFill>
              </a:rPr>
              <a:t>This definition is from Merriam Webster</a:t>
            </a:r>
            <a:endParaRPr sz="1800"/>
          </a:p>
        </p:txBody>
      </p:sp>
      <p:sp>
        <p:nvSpPr>
          <p:cNvPr id="160" name="Google Shape;16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161" name="Google Shape;161;p29"/>
          <p:cNvSpPr txBox="1"/>
          <p:nvPr/>
        </p:nvSpPr>
        <p:spPr>
          <a:xfrm>
            <a:off x="5173900" y="4841375"/>
            <a:ext cx="3715500" cy="29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u="sng">
                <a:hlinkClick r:id="rId3"/>
              </a:rPr>
              <a:t>"Knocking on Poe's Door"</a:t>
            </a:r>
            <a:r>
              <a:rPr lang="en" sz="800"/>
              <a:t> by </a:t>
            </a:r>
            <a:r>
              <a:rPr lang="en" sz="800">
                <a:uFill>
                  <a:noFill/>
                </a:uFill>
                <a:hlinkClick r:id="rId4"/>
              </a:rPr>
              <a:t>edenpictures</a:t>
            </a:r>
            <a:r>
              <a:rPr lang="en" sz="800"/>
              <a:t> is licensed under </a:t>
            </a:r>
            <a:r>
              <a:rPr lang="en" sz="800">
                <a:uFill>
                  <a:noFill/>
                </a:uFill>
                <a:hlinkClick r:id="rId5"/>
              </a:rPr>
              <a:t>CC BY 2.0</a:t>
            </a:r>
            <a:endParaRPr sz="800"/>
          </a:p>
        </p:txBody>
      </p:sp>
      <p:pic>
        <p:nvPicPr>
          <p:cNvPr id="162" name="Google Shape;162;p29" title="Women tentatively knocking on a door"/>
          <p:cNvPicPr preferRelativeResize="0"/>
          <p:nvPr/>
        </p:nvPicPr>
        <p:blipFill>
          <a:blip r:embed="rId6">
            <a:alphaModFix/>
          </a:blip>
          <a:stretch>
            <a:fillRect/>
          </a:stretch>
        </p:blipFill>
        <p:spPr>
          <a:xfrm>
            <a:off x="5194500" y="152400"/>
            <a:ext cx="3402432" cy="4536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311700" y="2164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t/>
            </a:r>
            <a:endParaRPr sz="2400">
              <a:solidFill>
                <a:schemeClr val="dk2"/>
              </a:solidFill>
            </a:endParaRPr>
          </a:p>
          <a:p>
            <a:pPr indent="0" lvl="0" marL="0" rtl="0" algn="l">
              <a:lnSpc>
                <a:spcPct val="100000"/>
              </a:lnSpc>
              <a:spcBef>
                <a:spcPts val="0"/>
              </a:spcBef>
              <a:spcAft>
                <a:spcPts val="0"/>
              </a:spcAft>
              <a:buSzPts val="1100"/>
              <a:buNone/>
            </a:pPr>
            <a:r>
              <a:rPr lang="en"/>
              <a:t>Science is tentative</a:t>
            </a:r>
            <a:endParaRPr b="1">
              <a:solidFill>
                <a:schemeClr val="dk2"/>
              </a:solidFill>
            </a:endParaRPr>
          </a:p>
          <a:p>
            <a:pPr indent="0" lvl="0" marL="0" rtl="0" algn="l">
              <a:lnSpc>
                <a:spcPct val="100000"/>
              </a:lnSpc>
              <a:spcBef>
                <a:spcPts val="0"/>
              </a:spcBef>
              <a:spcAft>
                <a:spcPts val="0"/>
              </a:spcAft>
              <a:buSzPts val="3600"/>
              <a:buNone/>
            </a:pPr>
            <a:r>
              <a:t/>
            </a:r>
            <a:endParaRPr>
              <a:solidFill>
                <a:schemeClr val="dk2"/>
              </a:solidFill>
            </a:endParaRPr>
          </a:p>
        </p:txBody>
      </p:sp>
      <p:sp>
        <p:nvSpPr>
          <p:cNvPr id="168" name="Google Shape;168;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The process of science is reliable and durable.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But scientific knowledge is neither set in concrete nor perfect. It is subject to change in the light of new evidence. This knowledge can also change with new interpretations of existing </a:t>
            </a:r>
            <a:r>
              <a:rPr b="1" lang="en"/>
              <a:t>evidence</a:t>
            </a:r>
            <a:r>
              <a:rPr lang="en"/>
              <a:t>.</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As science is tentative, scientists cannot claim to know the ‘absolute truth’.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Owing to the tentative nature of scientific knowledge also means that theories and laws may change.</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As we gather more data &amp; more evidence, our understanding of the natural world increases.</a:t>
            </a:r>
            <a:endParaRPr/>
          </a:p>
          <a:p>
            <a:pPr indent="0" lvl="0" marL="457200" rtl="0" algn="l">
              <a:lnSpc>
                <a:spcPct val="100000"/>
              </a:lnSpc>
              <a:spcBef>
                <a:spcPts val="0"/>
              </a:spcBef>
              <a:spcAft>
                <a:spcPts val="0"/>
              </a:spcAft>
              <a:buSzPts val="1800"/>
              <a:buNone/>
            </a:pPr>
            <a:r>
              <a:t/>
            </a:r>
            <a:endParaRPr sz="2400"/>
          </a:p>
          <a:p>
            <a:pPr indent="0" lvl="0" marL="457200" rtl="0" algn="l">
              <a:lnSpc>
                <a:spcPct val="115000"/>
              </a:lnSpc>
              <a:spcBef>
                <a:spcPts val="0"/>
              </a:spcBef>
              <a:spcAft>
                <a:spcPts val="0"/>
              </a:spcAft>
              <a:buSzPts val="1800"/>
              <a:buNone/>
            </a:pPr>
            <a:r>
              <a:t/>
            </a:r>
            <a:endParaRPr/>
          </a:p>
        </p:txBody>
      </p:sp>
      <p:sp>
        <p:nvSpPr>
          <p:cNvPr id="169" name="Google Shape;16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Remember the process is ongoing!</a:t>
            </a:r>
            <a:endParaRPr/>
          </a:p>
        </p:txBody>
      </p:sp>
      <p:sp>
        <p:nvSpPr>
          <p:cNvPr id="175" name="Google Shape;17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descr="This figure shows the steps of the scientific process arranged in a circle&#10;" id="176" name="Google Shape;176;p31" title="Process of Science Figure"/>
          <p:cNvPicPr preferRelativeResize="0"/>
          <p:nvPr/>
        </p:nvPicPr>
        <p:blipFill rotWithShape="1">
          <a:blip r:embed="rId3">
            <a:alphaModFix/>
          </a:blip>
          <a:srcRect b="0" l="0" r="0" t="0"/>
          <a:stretch/>
        </p:blipFill>
        <p:spPr>
          <a:xfrm>
            <a:off x="152400" y="941525"/>
            <a:ext cx="4254494" cy="4049573"/>
          </a:xfrm>
          <a:prstGeom prst="rect">
            <a:avLst/>
          </a:prstGeom>
          <a:noFill/>
          <a:ln>
            <a:noFill/>
          </a:ln>
        </p:spPr>
      </p:pic>
      <p:sp>
        <p:nvSpPr>
          <p:cNvPr id="177" name="Google Shape;177;p31"/>
          <p:cNvSpPr txBox="1"/>
          <p:nvPr>
            <p:ph idx="4294967295" type="body"/>
          </p:nvPr>
        </p:nvSpPr>
        <p:spPr>
          <a:xfrm>
            <a:off x="4650000" y="1152475"/>
            <a:ext cx="44370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Science is a process - relies upon the scientific method</a:t>
            </a:r>
            <a:endParaRPr/>
          </a:p>
          <a:p>
            <a:pPr indent="-342900" lvl="0" marL="457200" rtl="0" algn="l">
              <a:lnSpc>
                <a:spcPct val="115000"/>
              </a:lnSpc>
              <a:spcBef>
                <a:spcPts val="0"/>
              </a:spcBef>
              <a:spcAft>
                <a:spcPts val="0"/>
              </a:spcAft>
              <a:buSzPts val="1800"/>
              <a:buChar char="●"/>
            </a:pPr>
            <a:r>
              <a:rPr lang="en" sz="1800"/>
              <a:t>A way of learning about the natural world - aims to explain the natural world</a:t>
            </a:r>
            <a:endParaRPr sz="1800"/>
          </a:p>
          <a:p>
            <a:pPr indent="-342900" lvl="0" marL="457200" rtl="0" algn="l">
              <a:lnSpc>
                <a:spcPct val="115000"/>
              </a:lnSpc>
              <a:spcBef>
                <a:spcPts val="0"/>
              </a:spcBef>
              <a:spcAft>
                <a:spcPts val="0"/>
              </a:spcAft>
              <a:buSzPts val="1800"/>
              <a:buChar char="●"/>
            </a:pPr>
            <a:r>
              <a:rPr lang="en" sz="1800"/>
              <a:t>Based upon testable claims and ideas </a:t>
            </a:r>
            <a:endParaRPr sz="1800"/>
          </a:p>
          <a:p>
            <a:pPr indent="-342900" lvl="0" marL="457200" rtl="0" algn="l">
              <a:lnSpc>
                <a:spcPct val="115000"/>
              </a:lnSpc>
              <a:spcBef>
                <a:spcPts val="0"/>
              </a:spcBef>
              <a:spcAft>
                <a:spcPts val="0"/>
              </a:spcAft>
              <a:buSzPts val="1800"/>
              <a:buChar char="●"/>
            </a:pPr>
            <a:r>
              <a:rPr lang="en" sz="1800"/>
              <a:t>These testable claims are supported by observation and experimentation </a:t>
            </a:r>
            <a:endParaRPr sz="1800"/>
          </a:p>
          <a:p>
            <a:pPr indent="-342900" lvl="0" marL="457200" rtl="0" algn="l">
              <a:lnSpc>
                <a:spcPct val="115000"/>
              </a:lnSpc>
              <a:spcBef>
                <a:spcPts val="0"/>
              </a:spcBef>
              <a:spcAft>
                <a:spcPts val="0"/>
              </a:spcAft>
              <a:buSzPts val="1800"/>
              <a:buChar char="●"/>
            </a:pPr>
            <a:r>
              <a:rPr lang="en" sz="1800"/>
              <a:t>Observation + experimentation = empirical evidence</a:t>
            </a:r>
            <a:endParaRPr sz="1800"/>
          </a:p>
          <a:p>
            <a:pPr indent="0" lvl="0" marL="0" rtl="0" algn="l">
              <a:lnSpc>
                <a:spcPct val="115000"/>
              </a:lnSpc>
              <a:spcBef>
                <a:spcPts val="1600"/>
              </a:spcBef>
              <a:spcAft>
                <a:spcPts val="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Historical </a:t>
            </a:r>
            <a:endParaRPr/>
          </a:p>
          <a:p>
            <a:pPr indent="0" lvl="0" marL="0" rtl="0" algn="l">
              <a:lnSpc>
                <a:spcPct val="100000"/>
              </a:lnSpc>
              <a:spcBef>
                <a:spcPts val="0"/>
              </a:spcBef>
              <a:spcAft>
                <a:spcPts val="0"/>
              </a:spcAft>
              <a:buSzPts val="4800"/>
              <a:buNone/>
            </a:pPr>
            <a:r>
              <a:rPr lang="en"/>
              <a:t>Cases</a:t>
            </a:r>
            <a:endParaRPr/>
          </a:p>
        </p:txBody>
      </p:sp>
      <p:sp>
        <p:nvSpPr>
          <p:cNvPr id="183" name="Google Shape;18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