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6"/>
    <p:sldMasterId id="214748367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Robert Seis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73AC9C-175B-4A5A-B69B-2E91F75C6207}">
  <a:tblStyle styleId="{E673AC9C-175B-4A5A-B69B-2E91F75C62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8-05T15:27:07.705">
    <p:pos x="135" y="107"/>
    <p:text>This is a great idea.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08-05T15:31:26.298">
    <p:pos x="62" y="572"/>
    <p:text>Cite differences between SARS-CoV-2 and other coronaviruses, on the basis of such structural changes?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1-08-05T15:20:08.313">
    <p:pos x="52" y="644"/>
    <p:text>add "as of" date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1-08-05T15:23:06.913">
    <p:pos x="135" y="107"/>
    <p:text>Do you want to mention that this is essentially by design? Meaning, researchers anticipated which residues of S1 were more likely to be mutable.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1c6afc564_1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b1c6afc564_1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55e6a2e15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e55e6a2e15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55e6a2e15_1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e55e6a2e15_1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55e6a2e15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e55e6a2e15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90dbf9ab1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b90dbf9ab1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55e6a2e15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e55e6a2e15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90dbf9ab1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b90dbf9ab1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55e6a2e15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e55e6a2e15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756c2664e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e756c2664e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756c2664e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e756c2664e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756c2664e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e756c2664e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1c6afc564_1_2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b1c6afc564_1_2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756c2664e_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e756c2664e_1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1e06893d9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b1e06893d9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8fdd406b0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a8fdd406b0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9345d1a62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a9345d1a62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281a3536b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b281a3536b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281a3536b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b281a3536b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9345d1a62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a9345d1a62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90dbf9ab1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b90dbf9ab1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90dbf9ab1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b90dbf9ab1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55e6a2e15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e55e6a2e15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SR_Slides_Templat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" y="0"/>
            <a:ext cx="9142089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040603" y="744575"/>
            <a:ext cx="5791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040500" y="2834125"/>
            <a:ext cx="5791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6" name="Google Shape;66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17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3" name="Google Shape;93;p17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9" name="Google Shape;109;p20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1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7" name="Google Shape;117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" y="0"/>
            <a:ext cx="91438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" y="0"/>
            <a:ext cx="91438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6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 b="0" l="0" r="67457" t="0"/>
          <a:stretch/>
        </p:blipFill>
        <p:spPr>
          <a:xfrm>
            <a:off x="6168976" y="0"/>
            <a:ext cx="2975025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b="70255" l="74368" r="0" t="0"/>
          <a:stretch/>
        </p:blipFill>
        <p:spPr>
          <a:xfrm>
            <a:off x="2" y="3526925"/>
            <a:ext cx="2343280" cy="152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" y="0"/>
            <a:ext cx="91438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61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11700" y="44591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" y="0"/>
            <a:ext cx="9142089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/>
          <p:nvPr>
            <p:ph hasCustomPrompt="1" type="title"/>
          </p:nvPr>
        </p:nvSpPr>
        <p:spPr>
          <a:xfrm>
            <a:off x="2993425" y="1258525"/>
            <a:ext cx="58389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2993425" y="3304625"/>
            <a:ext cx="58389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2.xml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3.xml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4.xml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ctrTitle"/>
          </p:nvPr>
        </p:nvSpPr>
        <p:spPr>
          <a:xfrm>
            <a:off x="293425" y="1226125"/>
            <a:ext cx="50610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lang="en" sz="3800"/>
              <a:t>Understanding Coronavirus Variants</a:t>
            </a:r>
            <a:endParaRPr b="1" sz="3800"/>
          </a:p>
        </p:txBody>
      </p:sp>
      <p:sp>
        <p:nvSpPr>
          <p:cNvPr id="137" name="Google Shape;137;p24"/>
          <p:cNvSpPr txBox="1"/>
          <p:nvPr>
            <p:ph idx="1" type="subTitle"/>
          </p:nvPr>
        </p:nvSpPr>
        <p:spPr>
          <a:xfrm>
            <a:off x="293426" y="2827500"/>
            <a:ext cx="40662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Dr. Trace Jordan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New York University</a:t>
            </a:r>
            <a:endParaRPr sz="1100"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4425" y="777475"/>
            <a:ext cx="3527101" cy="31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214325" y="170500"/>
            <a:ext cx="7468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An RNA Mutation Can Change an Amino Acid</a:t>
            </a:r>
            <a:endParaRPr b="1" sz="3000"/>
          </a:p>
        </p:txBody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225625" y="2995300"/>
            <a:ext cx="8412300" cy="200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Original sequence: </a:t>
            </a:r>
            <a:r>
              <a:rPr lang="en" sz="2400"/>
              <a:t>     </a:t>
            </a:r>
            <a:r>
              <a:rPr b="1" lang="en" sz="2400"/>
              <a:t>U C A   →   Ser (S) </a:t>
            </a:r>
            <a:r>
              <a:rPr lang="en" sz="2400"/>
              <a:t>    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Mutated sequence:    </a:t>
            </a:r>
            <a:r>
              <a:rPr b="1" lang="en" sz="2400">
                <a:solidFill>
                  <a:srgbClr val="FF0000"/>
                </a:solidFill>
              </a:rPr>
              <a:t>G</a:t>
            </a:r>
            <a:r>
              <a:rPr b="1" lang="en" sz="2400"/>
              <a:t> C A</a:t>
            </a:r>
            <a:r>
              <a:rPr lang="en" sz="2400"/>
              <a:t>   </a:t>
            </a:r>
            <a:r>
              <a:rPr b="1" lang="en" sz="2400"/>
              <a:t>→ </a:t>
            </a:r>
            <a:r>
              <a:rPr lang="en" sz="2400"/>
              <a:t>  </a:t>
            </a:r>
            <a:r>
              <a:rPr b="1" lang="en" sz="2400"/>
              <a:t>Ala (A)</a:t>
            </a:r>
            <a:endParaRPr b="1"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the change happens at position 150 in the amino acid chain, it’s called an </a:t>
            </a:r>
            <a:r>
              <a:rPr b="1" lang="en" sz="2400"/>
              <a:t>S150A mutation.</a:t>
            </a:r>
            <a:endParaRPr b="1" sz="2400"/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7663" y="749200"/>
            <a:ext cx="6988677" cy="21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title"/>
          </p:nvPr>
        </p:nvSpPr>
        <p:spPr>
          <a:xfrm>
            <a:off x="214325" y="170500"/>
            <a:ext cx="7468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One-Letter Codes for Amino Acids</a:t>
            </a:r>
            <a:endParaRPr b="1" sz="3000"/>
          </a:p>
        </p:txBody>
      </p:sp>
      <p:graphicFrame>
        <p:nvGraphicFramePr>
          <p:cNvPr id="201" name="Google Shape;201;p34"/>
          <p:cNvGraphicFramePr/>
          <p:nvPr/>
        </p:nvGraphicFramePr>
        <p:xfrm>
          <a:off x="952500" y="99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{E673AC9C-175B-4A5A-B69B-2E91F75C6207}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4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Alanine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Leucine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L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4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Arginine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R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Lysine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K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4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Asparagine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Methionine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4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Aspartic Acid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Phenylalanine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4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Cysteine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Proline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4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Glutamic Acid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Serine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4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Glutamine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Q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Threonine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4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Glycine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Tryptophan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W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4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Histidine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H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Tyrosine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Y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287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Isoleucine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I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Valine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V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300" y="1348975"/>
            <a:ext cx="3527101" cy="31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5"/>
          <p:cNvSpPr txBox="1"/>
          <p:nvPr>
            <p:ph idx="4294967295" type="ctrTitle"/>
          </p:nvPr>
        </p:nvSpPr>
        <p:spPr>
          <a:xfrm>
            <a:off x="319800" y="1635675"/>
            <a:ext cx="51534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lang="en" sz="3800"/>
              <a:t>Examples of </a:t>
            </a:r>
            <a:r>
              <a:rPr b="1" lang="en" sz="3800"/>
              <a:t>Coronavirus Variants</a:t>
            </a:r>
            <a:endParaRPr b="1" sz="3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type="title"/>
          </p:nvPr>
        </p:nvSpPr>
        <p:spPr>
          <a:xfrm>
            <a:off x="214325" y="170500"/>
            <a:ext cx="7468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The D614G Variant of </a:t>
            </a:r>
            <a:r>
              <a:rPr b="1" lang="en" sz="3000"/>
              <a:t>SARS-CoV-2</a:t>
            </a:r>
            <a:endParaRPr b="1" sz="3000"/>
          </a:p>
        </p:txBody>
      </p:sp>
      <p:sp>
        <p:nvSpPr>
          <p:cNvPr id="213" name="Google Shape;213;p36"/>
          <p:cNvSpPr txBox="1"/>
          <p:nvPr>
            <p:ph idx="1" type="body"/>
          </p:nvPr>
        </p:nvSpPr>
        <p:spPr>
          <a:xfrm>
            <a:off x="21350" y="892375"/>
            <a:ext cx="4914000" cy="4170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One </a:t>
            </a:r>
            <a:r>
              <a:rPr lang="en" sz="2400"/>
              <a:t>variant </a:t>
            </a:r>
            <a:r>
              <a:rPr lang="en" sz="2400"/>
              <a:t>of SARS-CoV-2 has a single amino acid mutation in position 614 of the spike protein.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RNA codon for amino acid 614 has an A → G mutation.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400"/>
              <a:t>G A U  →  Aspartic acid (D)</a:t>
            </a:r>
            <a:endParaRPr b="1" sz="2400"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400"/>
              <a:t>G </a:t>
            </a:r>
            <a:r>
              <a:rPr b="1" lang="en" sz="2400">
                <a:solidFill>
                  <a:srgbClr val="FF0000"/>
                </a:solidFill>
              </a:rPr>
              <a:t>G</a:t>
            </a:r>
            <a:r>
              <a:rPr b="1" lang="en" sz="2400"/>
              <a:t> U  →  Glycine (G)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This variant is called </a:t>
            </a:r>
            <a:r>
              <a:rPr b="1" lang="en" sz="2400"/>
              <a:t>D614G</a:t>
            </a:r>
            <a:r>
              <a:rPr lang="en" sz="2400"/>
              <a:t>.</a:t>
            </a:r>
            <a:endParaRPr i="1" sz="2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</a:rPr>
              <a:t>     </a:t>
            </a:r>
            <a:endParaRPr sz="2800"/>
          </a:p>
        </p:txBody>
      </p:sp>
      <p:pic>
        <p:nvPicPr>
          <p:cNvPr id="214" name="Google Shape;21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350" y="1201825"/>
            <a:ext cx="4089899" cy="36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214325" y="170500"/>
            <a:ext cx="7468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The D614G Variant Affects Receptor Binding</a:t>
            </a:r>
            <a:endParaRPr b="1" sz="3000"/>
          </a:p>
        </p:txBody>
      </p:sp>
      <p:pic>
        <p:nvPicPr>
          <p:cNvPr id="220" name="Google Shape;22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4375" y="852675"/>
            <a:ext cx="4702158" cy="423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99975" y="909450"/>
            <a:ext cx="4394400" cy="4120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D614G mutation </a:t>
            </a:r>
            <a:r>
              <a:rPr lang="en" sz="2400"/>
              <a:t>causes</a:t>
            </a:r>
            <a:r>
              <a:rPr lang="en" sz="2400"/>
              <a:t> a </a:t>
            </a:r>
            <a:r>
              <a:rPr b="1" lang="en" sz="2400"/>
              <a:t>structural change</a:t>
            </a:r>
            <a:r>
              <a:rPr lang="en" sz="2400"/>
              <a:t> in the spike protein from a “closed” to “open” structure.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“open” structure of the spike has </a:t>
            </a:r>
            <a:r>
              <a:rPr b="1" lang="en" sz="2400"/>
              <a:t>tighter binding</a:t>
            </a:r>
            <a:r>
              <a:rPr lang="en" sz="2400"/>
              <a:t> to the ACE2 receptor.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D614G variant has </a:t>
            </a:r>
            <a:r>
              <a:rPr b="1" lang="en" sz="2400"/>
              <a:t>greater transmission and replication</a:t>
            </a:r>
            <a:r>
              <a:rPr lang="en" sz="2400"/>
              <a:t>.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i="1"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</a:rPr>
              <a:t>     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214325" y="170500"/>
            <a:ext cx="7468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Classifying</a:t>
            </a:r>
            <a:r>
              <a:rPr b="1" lang="en" sz="3000"/>
              <a:t> Variants of SARS-CoV-2</a:t>
            </a:r>
            <a:endParaRPr b="1" sz="3000"/>
          </a:p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83750" y="1023025"/>
            <a:ext cx="8909700" cy="391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The </a:t>
            </a:r>
            <a:r>
              <a:rPr b="1" lang="en" sz="2400"/>
              <a:t>World Health Organization (WHO) </a:t>
            </a:r>
            <a:r>
              <a:rPr lang="en" sz="2400"/>
              <a:t>classifies variants using Greek letters.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</a:t>
            </a:r>
            <a:r>
              <a:rPr b="1" lang="en" sz="2400"/>
              <a:t>U.S. Centers for Disease Control</a:t>
            </a:r>
            <a:r>
              <a:rPr lang="en" sz="2400"/>
              <a:t> </a:t>
            </a:r>
            <a:r>
              <a:rPr b="1" lang="en" sz="2400"/>
              <a:t>(CDC)</a:t>
            </a:r>
            <a:r>
              <a:rPr lang="en" sz="2400"/>
              <a:t> has identified </a:t>
            </a:r>
            <a:r>
              <a:rPr b="1" lang="en" sz="2400"/>
              <a:t>four variants of </a:t>
            </a:r>
            <a:r>
              <a:rPr b="1" lang="en" sz="2400"/>
              <a:t>concern</a:t>
            </a:r>
            <a:r>
              <a:rPr b="1" lang="en" sz="2400"/>
              <a:t> </a:t>
            </a:r>
            <a:r>
              <a:rPr lang="en" sz="2400"/>
              <a:t>(August 2021)</a:t>
            </a:r>
            <a:r>
              <a:rPr lang="en" sz="2400"/>
              <a:t>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Alpha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Beta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Gamma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Delta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i="1"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</a:rPr>
              <a:t>     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type="title"/>
          </p:nvPr>
        </p:nvSpPr>
        <p:spPr>
          <a:xfrm>
            <a:off x="214325" y="170500"/>
            <a:ext cx="7468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The Delta Variant of </a:t>
            </a:r>
            <a:r>
              <a:rPr b="1" lang="en" sz="3000"/>
              <a:t>SARS-CoV-2</a:t>
            </a:r>
            <a:endParaRPr b="1" sz="3000"/>
          </a:p>
        </p:txBody>
      </p:sp>
      <p:sp>
        <p:nvSpPr>
          <p:cNvPr id="233" name="Google Shape;233;p39"/>
          <p:cNvSpPr txBox="1"/>
          <p:nvPr>
            <p:ph idx="1" type="body"/>
          </p:nvPr>
        </p:nvSpPr>
        <p:spPr>
          <a:xfrm>
            <a:off x="117150" y="975850"/>
            <a:ext cx="8909700" cy="391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The delta variant is </a:t>
            </a:r>
            <a:r>
              <a:rPr b="1" lang="en" sz="2400"/>
              <a:t>2x transmissible</a:t>
            </a:r>
            <a:r>
              <a:rPr lang="en" sz="2400"/>
              <a:t> as the original SARS-CoV-2.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delta variant </a:t>
            </a:r>
            <a:r>
              <a:rPr lang="en" sz="2400"/>
              <a:t>produces</a:t>
            </a:r>
            <a:r>
              <a:rPr lang="en" sz="2400"/>
              <a:t> </a:t>
            </a:r>
            <a:r>
              <a:rPr b="1" lang="en" sz="2400"/>
              <a:t>viral loads</a:t>
            </a:r>
            <a:r>
              <a:rPr lang="en" sz="2400"/>
              <a:t> that are approximately </a:t>
            </a:r>
            <a:r>
              <a:rPr b="1" lang="en" sz="2400"/>
              <a:t>1,000x</a:t>
            </a:r>
            <a:r>
              <a:rPr lang="en" sz="2400"/>
              <a:t> compared to other variants.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delta variant now accounts for over </a:t>
            </a:r>
            <a:r>
              <a:rPr b="1" lang="en" sz="2400"/>
              <a:t>90% of of new COVID-19 cases</a:t>
            </a:r>
            <a:r>
              <a:rPr lang="en" sz="2400"/>
              <a:t> in the U.S. (July 2021).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dominance of the </a:t>
            </a:r>
            <a:r>
              <a:rPr lang="en" sz="2400"/>
              <a:t>delta</a:t>
            </a:r>
            <a:r>
              <a:rPr lang="en" sz="2400"/>
              <a:t> variant is an example of </a:t>
            </a:r>
            <a:r>
              <a:rPr b="1" lang="en" sz="2400"/>
              <a:t>evolution by natural selection</a:t>
            </a:r>
            <a:r>
              <a:rPr lang="en" sz="2400"/>
              <a:t>.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Delta variant has a </a:t>
            </a:r>
            <a:r>
              <a:rPr b="1" lang="en" sz="2400"/>
              <a:t>reproductive</a:t>
            </a:r>
            <a:r>
              <a:rPr b="1" lang="en" sz="2400"/>
              <a:t> advantage </a:t>
            </a:r>
            <a:r>
              <a:rPr lang="en" sz="2400"/>
              <a:t>compared to other coronavirus variants.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</a:t>
            </a:r>
            <a:r>
              <a:rPr i="1" lang="en" sz="2200">
                <a:solidFill>
                  <a:schemeClr val="dk1"/>
                </a:solidFill>
              </a:rPr>
              <a:t>     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type="title"/>
          </p:nvPr>
        </p:nvSpPr>
        <p:spPr>
          <a:xfrm>
            <a:off x="214325" y="170500"/>
            <a:ext cx="7468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Spike Protein Mutations in t</a:t>
            </a:r>
            <a:r>
              <a:rPr b="1" lang="en" sz="3000"/>
              <a:t>he Delta Variant</a:t>
            </a:r>
            <a:endParaRPr b="1" sz="3000"/>
          </a:p>
        </p:txBody>
      </p:sp>
      <p:pic>
        <p:nvPicPr>
          <p:cNvPr id="239" name="Google Shape;23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8388" y="901600"/>
            <a:ext cx="7379118" cy="408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>
            <p:ph type="title"/>
          </p:nvPr>
        </p:nvSpPr>
        <p:spPr>
          <a:xfrm>
            <a:off x="214325" y="170500"/>
            <a:ext cx="7468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Vaccines</a:t>
            </a:r>
            <a:r>
              <a:rPr b="1" lang="en" sz="3000"/>
              <a:t> Still Work Against the Delta Variant</a:t>
            </a:r>
            <a:endParaRPr b="1" sz="3000"/>
          </a:p>
        </p:txBody>
      </p:sp>
      <p:sp>
        <p:nvSpPr>
          <p:cNvPr id="245" name="Google Shape;245;p41"/>
          <p:cNvSpPr txBox="1"/>
          <p:nvPr>
            <p:ph idx="1" type="body"/>
          </p:nvPr>
        </p:nvSpPr>
        <p:spPr>
          <a:xfrm>
            <a:off x="117150" y="975850"/>
            <a:ext cx="8909700" cy="391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 study in the U.K. examined the effectiveness of vaccines in </a:t>
            </a:r>
            <a:r>
              <a:rPr b="1" lang="en" sz="2400"/>
              <a:t>preventing disease symptoms</a:t>
            </a:r>
            <a:r>
              <a:rPr lang="en" sz="2400"/>
              <a:t> from the Alpha and Delta variants.</a:t>
            </a:r>
            <a:endParaRPr sz="2400"/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/>
              <a:t>Two doses</a:t>
            </a:r>
            <a:r>
              <a:rPr lang="en" sz="2400"/>
              <a:t> of the Pfizer/BioNTech vaccine were </a:t>
            </a:r>
            <a:r>
              <a:rPr b="1" lang="en" sz="2400"/>
              <a:t>88% </a:t>
            </a:r>
            <a:r>
              <a:rPr b="1" lang="en" sz="2400"/>
              <a:t>effective</a:t>
            </a:r>
            <a:r>
              <a:rPr lang="en" sz="2400"/>
              <a:t> against the Delta variant compared to </a:t>
            </a:r>
            <a:r>
              <a:rPr b="1" lang="en" sz="2400"/>
              <a:t>94%</a:t>
            </a:r>
            <a:r>
              <a:rPr lang="en" sz="2400"/>
              <a:t> for the Alpha variant.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But </a:t>
            </a:r>
            <a:r>
              <a:rPr b="1" lang="en" sz="2400"/>
              <a:t>one dose </a:t>
            </a:r>
            <a:r>
              <a:rPr lang="en" sz="2400"/>
              <a:t>of the vaccine was only </a:t>
            </a:r>
            <a:r>
              <a:rPr b="1" lang="en" sz="2400"/>
              <a:t>31% effective</a:t>
            </a:r>
            <a:r>
              <a:rPr lang="en" sz="2400"/>
              <a:t> compared to </a:t>
            </a:r>
            <a:r>
              <a:rPr b="1" lang="en" sz="2400"/>
              <a:t>49%</a:t>
            </a:r>
            <a:r>
              <a:rPr lang="en" sz="2400"/>
              <a:t> for the Alpha variant.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These data demonstrate the importance of being </a:t>
            </a:r>
            <a:r>
              <a:rPr b="1" lang="en" sz="2400"/>
              <a:t>fully vaccinated.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</a:t>
            </a:r>
            <a:r>
              <a:rPr i="1" lang="en" sz="2200">
                <a:solidFill>
                  <a:schemeClr val="dk1"/>
                </a:solidFill>
              </a:rPr>
              <a:t>     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300" y="1348975"/>
            <a:ext cx="3527101" cy="31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2"/>
          <p:cNvSpPr txBox="1"/>
          <p:nvPr>
            <p:ph idx="4294967295" type="ctrTitle"/>
          </p:nvPr>
        </p:nvSpPr>
        <p:spPr>
          <a:xfrm>
            <a:off x="319800" y="1635675"/>
            <a:ext cx="51534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lang="en" sz="3800"/>
              <a:t>What Can We Do About </a:t>
            </a:r>
            <a:r>
              <a:rPr b="1" lang="en" sz="3800"/>
              <a:t>Coronavirus Variants?</a:t>
            </a:r>
            <a:endParaRPr b="1" sz="3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214313" y="272653"/>
            <a:ext cx="74688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Outline</a:t>
            </a:r>
            <a:endParaRPr b="1" sz="1100"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242850" y="1108250"/>
            <a:ext cx="8658300" cy="3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Coronavirus structure and genome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are coronavirus variants?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do coronavirus variants arise?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Examples of coronavirus variants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can we do about coronavirus variants? </a:t>
            </a:r>
            <a:endParaRPr sz="2400"/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/>
          <p:nvPr>
            <p:ph type="title"/>
          </p:nvPr>
        </p:nvSpPr>
        <p:spPr>
          <a:xfrm>
            <a:off x="214325" y="170500"/>
            <a:ext cx="7468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Taking Action Against Coronavirus Variants</a:t>
            </a:r>
            <a:endParaRPr b="1" sz="3000"/>
          </a:p>
        </p:txBody>
      </p:sp>
      <p:sp>
        <p:nvSpPr>
          <p:cNvPr id="257" name="Google Shape;257;p43"/>
          <p:cNvSpPr txBox="1"/>
          <p:nvPr>
            <p:ph idx="1" type="body"/>
          </p:nvPr>
        </p:nvSpPr>
        <p:spPr>
          <a:xfrm>
            <a:off x="117150" y="975850"/>
            <a:ext cx="8909700" cy="391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Viruses will always </a:t>
            </a:r>
            <a:r>
              <a:rPr b="1" lang="en" sz="2400"/>
              <a:t>mutate and evolve</a:t>
            </a:r>
            <a:r>
              <a:rPr lang="en" sz="2400"/>
              <a:t>...that’s what viruses do!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can reduce the origin and spread of new coronavirus variants by</a:t>
            </a:r>
            <a:r>
              <a:rPr b="1" lang="en" sz="2400"/>
              <a:t> reducing opportunities for SARS-CoV-2 to replicate</a:t>
            </a:r>
            <a:r>
              <a:rPr lang="en" sz="2400"/>
              <a:t>.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Wearing a mask, practicing social distancing, and washing your hands </a:t>
            </a:r>
            <a:r>
              <a:rPr b="1" lang="en" sz="2400"/>
              <a:t>reduces the transmission of the virus</a:t>
            </a:r>
            <a:r>
              <a:rPr lang="en" sz="2400"/>
              <a:t>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Getting </a:t>
            </a:r>
            <a:r>
              <a:rPr b="1" lang="en" sz="2400"/>
              <a:t>fully vaccinated</a:t>
            </a:r>
            <a:r>
              <a:rPr lang="en" sz="2400"/>
              <a:t> makes it </a:t>
            </a:r>
            <a:r>
              <a:rPr b="1" lang="en" sz="2400"/>
              <a:t>less likely</a:t>
            </a:r>
            <a:r>
              <a:rPr lang="en" sz="2400"/>
              <a:t> that you will transmit the virus to other people.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can </a:t>
            </a:r>
            <a:r>
              <a:rPr b="1" lang="en" sz="2400"/>
              <a:t>ALL make a difference</a:t>
            </a:r>
            <a:r>
              <a:rPr lang="en" sz="2400"/>
              <a:t> in taking action against SARS-CoV-2 variants!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</a:t>
            </a:r>
            <a:r>
              <a:rPr i="1" lang="en" sz="2200">
                <a:solidFill>
                  <a:schemeClr val="dk1"/>
                </a:solidFill>
              </a:rPr>
              <a:t>     </a:t>
            </a:r>
            <a:endParaRPr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/>
          <p:nvPr>
            <p:ph type="title"/>
          </p:nvPr>
        </p:nvSpPr>
        <p:spPr>
          <a:xfrm>
            <a:off x="214325" y="170500"/>
            <a:ext cx="7468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Sources</a:t>
            </a:r>
            <a:endParaRPr b="1" sz="3000"/>
          </a:p>
        </p:txBody>
      </p:sp>
      <p:sp>
        <p:nvSpPr>
          <p:cNvPr id="263" name="Google Shape;263;p44"/>
          <p:cNvSpPr txBox="1"/>
          <p:nvPr>
            <p:ph idx="1" type="body"/>
          </p:nvPr>
        </p:nvSpPr>
        <p:spPr>
          <a:xfrm>
            <a:off x="214313" y="921544"/>
            <a:ext cx="8658300" cy="3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  <p:sp>
        <p:nvSpPr>
          <p:cNvPr id="264" name="Google Shape;264;p44"/>
          <p:cNvSpPr txBox="1"/>
          <p:nvPr>
            <p:ph idx="1" type="body"/>
          </p:nvPr>
        </p:nvSpPr>
        <p:spPr>
          <a:xfrm>
            <a:off x="225900" y="926225"/>
            <a:ext cx="8692200" cy="4018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/>
              <a:t>All scientific illustrations were created by the author using BioRender.</a:t>
            </a:r>
            <a:endParaRPr sz="2400"/>
          </a:p>
          <a:p>
            <a:pPr indent="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   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, company name&#10;&#10;Description automatically generated" id="269" name="Google Shape;26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300" y="1348975"/>
            <a:ext cx="3527101" cy="31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/>
          <p:nvPr>
            <p:ph idx="4294967295" type="ctrTitle"/>
          </p:nvPr>
        </p:nvSpPr>
        <p:spPr>
          <a:xfrm>
            <a:off x="319800" y="2571750"/>
            <a:ext cx="49755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lang="en" sz="3800"/>
              <a:t>Coronavirus Structure and Genome</a:t>
            </a:r>
            <a:endParaRPr b="1" sz="3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133150" y="1017200"/>
            <a:ext cx="4762200" cy="3969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COVID-19 is caused by a coronavirus called </a:t>
            </a:r>
            <a:r>
              <a:rPr b="1" lang="en" sz="2400"/>
              <a:t>SARS-CoV-2</a:t>
            </a:r>
            <a:r>
              <a:rPr lang="en" sz="2400"/>
              <a:t>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00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2000"/>
              <a:t>Severe Acute Respiratory Syndrome    Coronavirus-2</a:t>
            </a:r>
            <a:endParaRPr i="1" sz="2000"/>
          </a:p>
          <a:p>
            <a:pPr indent="0" lvl="0" marL="400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SARS-CoV-2 contains an </a:t>
            </a:r>
            <a:r>
              <a:rPr b="1" lang="en" sz="2400"/>
              <a:t>RNA viral genome </a:t>
            </a:r>
            <a:r>
              <a:rPr lang="en" sz="2400"/>
              <a:t>surrounded by a </a:t>
            </a:r>
            <a:r>
              <a:rPr b="1" lang="en" sz="2400"/>
              <a:t>lipid envelope</a:t>
            </a:r>
            <a:r>
              <a:rPr lang="en" sz="2400"/>
              <a:t>. Embedded in the envelope is a </a:t>
            </a:r>
            <a:r>
              <a:rPr b="1" lang="en" sz="2400"/>
              <a:t>spike protein (S)</a:t>
            </a:r>
            <a:r>
              <a:rPr lang="en" sz="2400"/>
              <a:t>.</a:t>
            </a:r>
            <a:endParaRPr i="1" sz="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56" name="Google Shape;156;p27"/>
          <p:cNvSpPr txBox="1"/>
          <p:nvPr>
            <p:ph type="title"/>
          </p:nvPr>
        </p:nvSpPr>
        <p:spPr>
          <a:xfrm>
            <a:off x="214325" y="170500"/>
            <a:ext cx="7468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Viral Structure of SARS-CoV-2</a:t>
            </a:r>
            <a:endParaRPr b="1" sz="3000"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5350" y="1528300"/>
            <a:ext cx="4108073" cy="262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214325" y="170500"/>
            <a:ext cx="7468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The </a:t>
            </a:r>
            <a:r>
              <a:rPr b="1" lang="en" sz="3000"/>
              <a:t>RNA Genome Encodes Viral Proteins</a:t>
            </a:r>
            <a:endParaRPr b="1" sz="3000"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2825" y="901600"/>
            <a:ext cx="5682254" cy="408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311675" y="2888150"/>
            <a:ext cx="5388600" cy="1989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The SARS-CoV-2 genome contains almost 30,000 RNA bases.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Sequences of RNA bases encode information to make 29 viral proteins.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i="1"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</a:rPr>
              <a:t>     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300" y="1348975"/>
            <a:ext cx="3527101" cy="31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>
            <p:ph idx="4294967295" type="ctrTitle"/>
          </p:nvPr>
        </p:nvSpPr>
        <p:spPr>
          <a:xfrm>
            <a:off x="319800" y="1635675"/>
            <a:ext cx="51534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lang="en" sz="3800"/>
              <a:t>What is a Coronavirus Variant?</a:t>
            </a:r>
            <a:endParaRPr b="1" sz="3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214325" y="170500"/>
            <a:ext cx="7468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Terminology</a:t>
            </a:r>
            <a:r>
              <a:rPr b="1" lang="en" sz="3000"/>
              <a:t> for SARS-CoV-2 Variations</a:t>
            </a:r>
            <a:endParaRPr b="1" sz="3000"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214325" y="988100"/>
            <a:ext cx="8872200" cy="380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</a:t>
            </a:r>
            <a:r>
              <a:rPr b="1" lang="en" sz="2400"/>
              <a:t>mutation</a:t>
            </a:r>
            <a:r>
              <a:rPr lang="en" sz="2400"/>
              <a:t> is a change in the RNA sequence of the viral genome or amino acid sequence of a viral protein.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</a:t>
            </a:r>
            <a:r>
              <a:rPr b="1" lang="en" sz="2400"/>
              <a:t>variant</a:t>
            </a:r>
            <a:r>
              <a:rPr lang="en" sz="2400"/>
              <a:t> is a viral genome that differs in its RNA sequence.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</a:t>
            </a:r>
            <a:r>
              <a:rPr b="1" lang="en" sz="2400"/>
              <a:t>variant of concern</a:t>
            </a:r>
            <a:r>
              <a:rPr lang="en" sz="2400"/>
              <a:t> is a viral variant that increases the spread and/or severity of COVID-19. 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</a:t>
            </a:r>
            <a:r>
              <a:rPr b="1" lang="en" sz="2400"/>
              <a:t>strain</a:t>
            </a:r>
            <a:r>
              <a:rPr lang="en" sz="2400"/>
              <a:t> is a variant with distinctive characteristics (e.g., it causes more severe disease symptoms).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i="1"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</a:rPr>
              <a:t>     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214325" y="170500"/>
            <a:ext cx="7468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" sz="3000"/>
              <a:t>Questions About SARS-CoV-2 Variants</a:t>
            </a:r>
            <a:endParaRPr b="1" sz="3000"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00700" y="1023025"/>
            <a:ext cx="8692800" cy="391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Is the variant more </a:t>
            </a:r>
            <a:r>
              <a:rPr b="1" lang="en" sz="2400"/>
              <a:t>transmissible</a:t>
            </a:r>
            <a:r>
              <a:rPr lang="en" sz="2400"/>
              <a:t>?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Is the variant more </a:t>
            </a:r>
            <a:r>
              <a:rPr b="1" lang="en" sz="2400"/>
              <a:t>virulent </a:t>
            </a:r>
            <a:r>
              <a:rPr lang="en" sz="2400"/>
              <a:t>(i.e., are disease symptoms more severe)?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Can the variant escape the </a:t>
            </a:r>
            <a:r>
              <a:rPr b="1" lang="en" sz="2400"/>
              <a:t>neutralizing effect of antibodies</a:t>
            </a:r>
            <a:r>
              <a:rPr lang="en" sz="2400"/>
              <a:t>?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Does the variant reduce the </a:t>
            </a:r>
            <a:r>
              <a:rPr b="1" lang="en" sz="2400"/>
              <a:t>effectiveness of vaccines</a:t>
            </a:r>
            <a:r>
              <a:rPr lang="en" sz="2400"/>
              <a:t>? </a:t>
            </a:r>
            <a:endParaRPr sz="2400"/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Char char="●"/>
            </a:pPr>
            <a:r>
              <a:t/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i="1"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</a:rPr>
              <a:t>     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300" y="1348975"/>
            <a:ext cx="3527101" cy="31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2"/>
          <p:cNvSpPr txBox="1"/>
          <p:nvPr>
            <p:ph idx="4294967295" type="ctrTitle"/>
          </p:nvPr>
        </p:nvSpPr>
        <p:spPr>
          <a:xfrm>
            <a:off x="319800" y="1635675"/>
            <a:ext cx="51534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lang="en" sz="3800"/>
              <a:t>How Do Coronavirus Variants Arise?</a:t>
            </a:r>
            <a:endParaRPr b="1" sz="3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