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Roboto"/>
      <p:regular r:id="rId38"/>
      <p:bold r:id="rId39"/>
      <p:italic r:id="rId40"/>
      <p:boldItalic r:id="rId41"/>
    </p:embeddedFont>
    <p:embeddedFont>
      <p:font typeface="Garamon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4.xml"/><Relationship Id="rId42" Type="http://schemas.openxmlformats.org/officeDocument/2006/relationships/font" Target="fonts/Garamond-regular.fntdata"/><Relationship Id="rId41" Type="http://schemas.openxmlformats.org/officeDocument/2006/relationships/font" Target="fonts/Roboto-boldItalic.fntdata"/><Relationship Id="rId22" Type="http://schemas.openxmlformats.org/officeDocument/2006/relationships/slide" Target="slides/slide16.xml"/><Relationship Id="rId44" Type="http://schemas.openxmlformats.org/officeDocument/2006/relationships/font" Target="fonts/Garamond-italic.fntdata"/><Relationship Id="rId21" Type="http://schemas.openxmlformats.org/officeDocument/2006/relationships/slide" Target="slides/slide15.xml"/><Relationship Id="rId43" Type="http://schemas.openxmlformats.org/officeDocument/2006/relationships/font" Target="fonts/Garamond-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Garamon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Roboto-bold.fntdata"/><Relationship Id="rId16" Type="http://schemas.openxmlformats.org/officeDocument/2006/relationships/slide" Target="slides/slide10.xml"/><Relationship Id="rId38" Type="http://schemas.openxmlformats.org/officeDocument/2006/relationships/font" Target="fonts/Robot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200">
              <a:solidFill>
                <a:srgbClr val="595959"/>
              </a:solidFill>
            </a:endParaRPr>
          </a:p>
          <a:p>
            <a:pPr indent="0" lvl="0" marL="0" rtl="0" algn="l">
              <a:lnSpc>
                <a:spcPct val="115000"/>
              </a:lnSpc>
              <a:spcBef>
                <a:spcPts val="1600"/>
              </a:spcBef>
              <a:spcAft>
                <a:spcPts val="0"/>
              </a:spcAft>
              <a:buSzPts val="1100"/>
              <a:buNone/>
            </a:pPr>
            <a:r>
              <a:t/>
            </a:r>
            <a:endParaRPr sz="1800">
              <a:solidFill>
                <a:srgbClr val="595959"/>
              </a:solidFill>
            </a:endParaRPr>
          </a:p>
          <a:p>
            <a:pPr indent="0" lvl="0" marL="0" rtl="0" algn="l">
              <a:lnSpc>
                <a:spcPct val="100000"/>
              </a:lnSpc>
              <a:spcBef>
                <a:spcPts val="160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Created with biorender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350">
              <a:solidFill>
                <a:srgbClr val="2B79FE"/>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b24bb8b57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b24bb8b57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b4e633969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b4e633969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b30fdc181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gb30fdc1816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b24bb8b57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b24bb8b571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b30fdc1816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b30fdc1816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completes lecture 3</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b30fdc1816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b30fdc1816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b30fdc1816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b30fdc1816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b30fdc181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b30fdc1816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b30fdc1816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b30fdc1816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9144003" cy="5143601"/>
          </a:xfrm>
          <a:prstGeom prst="rect">
            <a:avLst/>
          </a:prstGeom>
          <a:noFill/>
          <a:ln>
            <a:noFill/>
          </a:ln>
        </p:spPr>
      </p:pic>
      <p:sp>
        <p:nvSpPr>
          <p:cNvPr id="11" name="Google Shape;11;p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1"/>
          <p:cNvPicPr preferRelativeResize="0"/>
          <p:nvPr/>
        </p:nvPicPr>
        <p:blipFill rotWithShape="1">
          <a:blip r:embed="rId2">
            <a:alphaModFix/>
          </a:blip>
          <a:srcRect b="0" l="0" r="0" t="0"/>
          <a:stretch/>
        </p:blipFill>
        <p:spPr>
          <a:xfrm>
            <a:off x="0" y="0"/>
            <a:ext cx="9144003" cy="51436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3" name="Google Shape;63;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4" name="Google Shape;6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7" name="Google Shape;6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0" name="Google Shape;7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1" name="Google Shape;7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1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5" name="Google Shape;75;p1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6" name="Google Shape;7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9" name="Google Shape;7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0" name="Shape 80"/>
        <p:cNvGrpSpPr/>
        <p:nvPr/>
      </p:nvGrpSpPr>
      <p:grpSpPr>
        <a:xfrm>
          <a:off x="0" y="0"/>
          <a:ext cx="0" cy="0"/>
          <a:chOff x="0" y="0"/>
          <a:chExt cx="0" cy="0"/>
        </a:xfrm>
      </p:grpSpPr>
      <p:sp>
        <p:nvSpPr>
          <p:cNvPr id="81" name="Google Shape;81;p1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2" name="Google Shape;82;p1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3" name="Google Shape;83;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 name="Shape 84"/>
        <p:cNvGrpSpPr/>
        <p:nvPr/>
      </p:nvGrpSpPr>
      <p:grpSpPr>
        <a:xfrm>
          <a:off x="0" y="0"/>
          <a:ext cx="0" cy="0"/>
          <a:chOff x="0" y="0"/>
          <a:chExt cx="0" cy="0"/>
        </a:xfrm>
      </p:grpSpPr>
      <p:sp>
        <p:nvSpPr>
          <p:cNvPr id="85" name="Google Shape;85;p1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6" name="Google Shape;8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p2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0" name="Google Shape;90;p2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1" name="Google Shape;91;p2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2" name="Google Shape;9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5" name="Google Shape;9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SR_Slides_Template" type="title">
  <p:cSld name="TITLE">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b="0" l="0" r="0" t="0"/>
          <a:stretch/>
        </p:blipFill>
        <p:spPr>
          <a:xfrm>
            <a:off x="952" y="0"/>
            <a:ext cx="9142089" cy="5143496"/>
          </a:xfrm>
          <a:prstGeom prst="rect">
            <a:avLst/>
          </a:prstGeom>
          <a:noFill/>
          <a:ln>
            <a:noFill/>
          </a:ln>
        </p:spPr>
      </p:pic>
      <p:sp>
        <p:nvSpPr>
          <p:cNvPr id="15" name="Google Shape;15;p3"/>
          <p:cNvSpPr txBox="1"/>
          <p:nvPr>
            <p:ph type="ctrTitle"/>
          </p:nvPr>
        </p:nvSpPr>
        <p:spPr>
          <a:xfrm>
            <a:off x="3040603" y="744575"/>
            <a:ext cx="57918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6" name="Google Shape;16;p3"/>
          <p:cNvSpPr txBox="1"/>
          <p:nvPr>
            <p:ph idx="1" type="subTitle"/>
          </p:nvPr>
        </p:nvSpPr>
        <p:spPr>
          <a:xfrm>
            <a:off x="3040500" y="2834125"/>
            <a:ext cx="57918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8" name="Google Shape;98;p2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9" name="Google Shape;9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20" name="Google Shape;20;p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 name="Shape 23"/>
        <p:cNvGrpSpPr/>
        <p:nvPr/>
      </p:nvGrpSpPr>
      <p:grpSpPr>
        <a:xfrm>
          <a:off x="0" y="0"/>
          <a:ext cx="0" cy="0"/>
          <a:chOff x="0" y="0"/>
          <a:chExt cx="0" cy="0"/>
        </a:xfrm>
      </p:grpSpPr>
      <p:sp>
        <p:nvSpPr>
          <p:cNvPr id="24" name="Google Shape;24;p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5" name="Google Shape;25;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5"/>
          <p:cNvPicPr preferRelativeResize="0"/>
          <p:nvPr/>
        </p:nvPicPr>
        <p:blipFill rotWithShape="1">
          <a:blip r:embed="rId2">
            <a:alphaModFix/>
          </a:blip>
          <a:srcRect b="0" l="0" r="67457" t="0"/>
          <a:stretch/>
        </p:blipFill>
        <p:spPr>
          <a:xfrm>
            <a:off x="6168976" y="0"/>
            <a:ext cx="2975025" cy="5143496"/>
          </a:xfrm>
          <a:prstGeom prst="rect">
            <a:avLst/>
          </a:prstGeom>
          <a:noFill/>
          <a:ln>
            <a:noFill/>
          </a:ln>
        </p:spPr>
      </p:pic>
      <p:pic>
        <p:nvPicPr>
          <p:cNvPr id="27" name="Google Shape;27;p5"/>
          <p:cNvPicPr preferRelativeResize="0"/>
          <p:nvPr/>
        </p:nvPicPr>
        <p:blipFill rotWithShape="1">
          <a:blip r:embed="rId2">
            <a:alphaModFix/>
          </a:blip>
          <a:srcRect b="70255" l="74368" r="0" t="0"/>
          <a:stretch/>
        </p:blipFill>
        <p:spPr>
          <a:xfrm>
            <a:off x="2" y="3526925"/>
            <a:ext cx="2343280" cy="15299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30" name="Google Shape;30;p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pic>
        <p:nvPicPr>
          <p:cNvPr id="35" name="Google Shape;35;p7"/>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36" name="Google Shape;36;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b="0" l="0" r="0" t="0"/>
          <a:stretch/>
        </p:blipFill>
        <p:spPr>
          <a:xfrm>
            <a:off x="0" y="0"/>
            <a:ext cx="9144003" cy="5143601"/>
          </a:xfrm>
          <a:prstGeom prst="rect">
            <a:avLst/>
          </a:prstGeom>
          <a:noFill/>
          <a:ln>
            <a:noFill/>
          </a:ln>
        </p:spPr>
      </p:pic>
      <p:sp>
        <p:nvSpPr>
          <p:cNvPr id="43" name="Google Shape;43;p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pic>
        <p:nvPicPr>
          <p:cNvPr id="46" name="Google Shape;46;p9"/>
          <p:cNvPicPr preferRelativeResize="0"/>
          <p:nvPr/>
        </p:nvPicPr>
        <p:blipFill rotWithShape="1">
          <a:blip r:embed="rId2">
            <a:alphaModFix/>
          </a:blip>
          <a:srcRect b="0" l="0" r="0" t="0"/>
          <a:stretch/>
        </p:blipFill>
        <p:spPr>
          <a:xfrm>
            <a:off x="0" y="0"/>
            <a:ext cx="9144003" cy="5143616"/>
          </a:xfrm>
          <a:prstGeom prst="rect">
            <a:avLst/>
          </a:prstGeom>
          <a:noFill/>
          <a:ln>
            <a:noFill/>
          </a:ln>
        </p:spPr>
      </p:pic>
      <p:sp>
        <p:nvSpPr>
          <p:cNvPr id="47" name="Google Shape;47;p9"/>
          <p:cNvSpPr txBox="1"/>
          <p:nvPr>
            <p:ph idx="1" type="body"/>
          </p:nvPr>
        </p:nvSpPr>
        <p:spPr>
          <a:xfrm>
            <a:off x="311700" y="44591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8" name="Google Shape;4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pic>
        <p:nvPicPr>
          <p:cNvPr id="50" name="Google Shape;50;p10"/>
          <p:cNvPicPr preferRelativeResize="0"/>
          <p:nvPr/>
        </p:nvPicPr>
        <p:blipFill rotWithShape="1">
          <a:blip r:embed="rId2">
            <a:alphaModFix/>
          </a:blip>
          <a:srcRect b="0" l="0" r="0" t="0"/>
          <a:stretch/>
        </p:blipFill>
        <p:spPr>
          <a:xfrm>
            <a:off x="952" y="0"/>
            <a:ext cx="9142089" cy="5143496"/>
          </a:xfrm>
          <a:prstGeom prst="rect">
            <a:avLst/>
          </a:prstGeom>
          <a:noFill/>
          <a:ln>
            <a:noFill/>
          </a:ln>
        </p:spPr>
      </p:pic>
      <p:sp>
        <p:nvSpPr>
          <p:cNvPr id="51" name="Google Shape;51;p10"/>
          <p:cNvSpPr txBox="1"/>
          <p:nvPr>
            <p:ph hasCustomPrompt="1" type="title"/>
          </p:nvPr>
        </p:nvSpPr>
        <p:spPr>
          <a:xfrm>
            <a:off x="2993425" y="1258525"/>
            <a:ext cx="58389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10"/>
          <p:cNvSpPr txBox="1"/>
          <p:nvPr>
            <p:ph idx="1" type="body"/>
          </p:nvPr>
        </p:nvSpPr>
        <p:spPr>
          <a:xfrm>
            <a:off x="2993425" y="3304625"/>
            <a:ext cx="58389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3" name="Google Shape;5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7" name="Shape 57"/>
        <p:cNvGrpSpPr/>
        <p:nvPr/>
      </p:nvGrpSpPr>
      <p:grpSpPr>
        <a:xfrm>
          <a:off x="0" y="0"/>
          <a:ext cx="0" cy="0"/>
          <a:chOff x="0" y="0"/>
          <a:chExt cx="0" cy="0"/>
        </a:xfrm>
      </p:grpSpPr>
      <p:sp>
        <p:nvSpPr>
          <p:cNvPr id="58" name="Google Shape;58;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9" name="Google Shape;59;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0" name="Google Shape;60;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hyperlink" Target="https://en.wikipedia.org/wiki/Plague_docto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9.jp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2.png"/><Relationship Id="rId11" Type="http://schemas.openxmlformats.org/officeDocument/2006/relationships/hyperlink" Target="https://www.zotero.org/google-docs/?GwmIQx" TargetMode="External"/><Relationship Id="rId10" Type="http://schemas.openxmlformats.org/officeDocument/2006/relationships/hyperlink" Target="https://www.zotero.org/google-docs/?GwmIQx" TargetMode="External"/><Relationship Id="rId12" Type="http://schemas.openxmlformats.org/officeDocument/2006/relationships/hyperlink" Target="https://www.zotero.org/google-docs/?GwmIQx" TargetMode="External"/><Relationship Id="rId9" Type="http://schemas.openxmlformats.org/officeDocument/2006/relationships/hyperlink" Target="https://www.zotero.org/google-docs/?GwmIQx" TargetMode="External"/><Relationship Id="rId5" Type="http://schemas.openxmlformats.org/officeDocument/2006/relationships/image" Target="../media/image19.jpg"/><Relationship Id="rId6" Type="http://schemas.openxmlformats.org/officeDocument/2006/relationships/hyperlink" Target="https://www.zotero.org/google-docs/?GwmIQx" TargetMode="External"/><Relationship Id="rId7" Type="http://schemas.openxmlformats.org/officeDocument/2006/relationships/hyperlink" Target="https://www.zotero.org/google-docs/?GwmIQx" TargetMode="External"/><Relationship Id="rId8" Type="http://schemas.openxmlformats.org/officeDocument/2006/relationships/hyperlink" Target="https://www.zotero.org/google-docs/?GwmIQ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hyperlink" Target="https://www.zotero.org/google-docs/?bNjoJt" TargetMode="External"/><Relationship Id="rId5" Type="http://schemas.openxmlformats.org/officeDocument/2006/relationships/hyperlink" Target="https://www.zotero.org/google-docs/?bNjoJ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0" Type="http://schemas.openxmlformats.org/officeDocument/2006/relationships/hyperlink" Target="https://www.zotero.org/google-docs/?GwmIQx" TargetMode="External"/><Relationship Id="rId22" Type="http://schemas.openxmlformats.org/officeDocument/2006/relationships/hyperlink" Target="https://www.zotero.org/google-docs/?GwmIQx" TargetMode="External"/><Relationship Id="rId21" Type="http://schemas.openxmlformats.org/officeDocument/2006/relationships/hyperlink" Target="https://www.zotero.org/google-docs/?GwmIQx" TargetMode="External"/><Relationship Id="rId24" Type="http://schemas.openxmlformats.org/officeDocument/2006/relationships/hyperlink" Target="https://www.zotero.org/google-docs/?GwmIQx" TargetMode="External"/><Relationship Id="rId23" Type="http://schemas.openxmlformats.org/officeDocument/2006/relationships/hyperlink" Target="https://www.zotero.org/google-docs/?GwmIQx" TargetMode="External"/><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zotero.org/google-docs/?GwmIQx" TargetMode="External"/><Relationship Id="rId4" Type="http://schemas.openxmlformats.org/officeDocument/2006/relationships/hyperlink" Target="https://www.zotero.org/google-docs/?GwmIQx" TargetMode="External"/><Relationship Id="rId9" Type="http://schemas.openxmlformats.org/officeDocument/2006/relationships/hyperlink" Target="https://www.zotero.org/google-docs/?GwmIQx" TargetMode="External"/><Relationship Id="rId26" Type="http://schemas.openxmlformats.org/officeDocument/2006/relationships/hyperlink" Target="https://www.zotero.org/google-docs/?GwmIQx" TargetMode="External"/><Relationship Id="rId25" Type="http://schemas.openxmlformats.org/officeDocument/2006/relationships/hyperlink" Target="https://www.zotero.org/google-docs/?GwmIQx" TargetMode="External"/><Relationship Id="rId28" Type="http://schemas.openxmlformats.org/officeDocument/2006/relationships/hyperlink" Target="https://www.zotero.org/google-docs/?GwmIQx" TargetMode="External"/><Relationship Id="rId27" Type="http://schemas.openxmlformats.org/officeDocument/2006/relationships/hyperlink" Target="https://www.zotero.org/google-docs/?GwmIQx" TargetMode="External"/><Relationship Id="rId5" Type="http://schemas.openxmlformats.org/officeDocument/2006/relationships/hyperlink" Target="https://www.zotero.org/google-docs/?GwmIQx" TargetMode="External"/><Relationship Id="rId6" Type="http://schemas.openxmlformats.org/officeDocument/2006/relationships/hyperlink" Target="https://www.zotero.org/google-docs/?GwmIQx" TargetMode="External"/><Relationship Id="rId29" Type="http://schemas.openxmlformats.org/officeDocument/2006/relationships/hyperlink" Target="https://www.zotero.org/google-docs/?GwmIQx" TargetMode="External"/><Relationship Id="rId7" Type="http://schemas.openxmlformats.org/officeDocument/2006/relationships/hyperlink" Target="https://www.zotero.org/google-docs/?GwmIQx" TargetMode="External"/><Relationship Id="rId8" Type="http://schemas.openxmlformats.org/officeDocument/2006/relationships/hyperlink" Target="https://www.zotero.org/google-docs/?GwmIQx" TargetMode="External"/><Relationship Id="rId31" Type="http://schemas.openxmlformats.org/officeDocument/2006/relationships/hyperlink" Target="https://www.zotero.org/google-docs/?GwmIQx" TargetMode="External"/><Relationship Id="rId30" Type="http://schemas.openxmlformats.org/officeDocument/2006/relationships/hyperlink" Target="https://www.zotero.org/google-docs/?GwmIQx" TargetMode="External"/><Relationship Id="rId11" Type="http://schemas.openxmlformats.org/officeDocument/2006/relationships/hyperlink" Target="https://www.zotero.org/google-docs/?GwmIQx" TargetMode="External"/><Relationship Id="rId33" Type="http://schemas.openxmlformats.org/officeDocument/2006/relationships/hyperlink" Target="https://www.zotero.org/google-docs/?GwmIQx" TargetMode="External"/><Relationship Id="rId10" Type="http://schemas.openxmlformats.org/officeDocument/2006/relationships/hyperlink" Target="https://www.zotero.org/google-docs/?GwmIQx" TargetMode="External"/><Relationship Id="rId32" Type="http://schemas.openxmlformats.org/officeDocument/2006/relationships/hyperlink" Target="https://www.zotero.org/google-docs/?GwmIQx" TargetMode="External"/><Relationship Id="rId13" Type="http://schemas.openxmlformats.org/officeDocument/2006/relationships/hyperlink" Target="https://www.zotero.org/google-docs/?GwmIQx" TargetMode="External"/><Relationship Id="rId12" Type="http://schemas.openxmlformats.org/officeDocument/2006/relationships/hyperlink" Target="https://www.zotero.org/google-docs/?GwmIQx" TargetMode="External"/><Relationship Id="rId15" Type="http://schemas.openxmlformats.org/officeDocument/2006/relationships/hyperlink" Target="https://www.zotero.org/google-docs/?GwmIQx" TargetMode="External"/><Relationship Id="rId14" Type="http://schemas.openxmlformats.org/officeDocument/2006/relationships/hyperlink" Target="https://www.zotero.org/google-docs/?GwmIQx" TargetMode="External"/><Relationship Id="rId17" Type="http://schemas.openxmlformats.org/officeDocument/2006/relationships/hyperlink" Target="https://www.zotero.org/google-docs/?GwmIQx" TargetMode="External"/><Relationship Id="rId16" Type="http://schemas.openxmlformats.org/officeDocument/2006/relationships/hyperlink" Target="https://www.zotero.org/google-docs/?GwmIQx" TargetMode="External"/><Relationship Id="rId19" Type="http://schemas.openxmlformats.org/officeDocument/2006/relationships/hyperlink" Target="https://www.zotero.org/google-docs/?GwmIQx" TargetMode="External"/><Relationship Id="rId18" Type="http://schemas.openxmlformats.org/officeDocument/2006/relationships/hyperlink" Target="https://www.zotero.org/google-docs/?GwmIQ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hyperlink" Target="https://www.flickr.com/photos/27418987@N03/3060243118" TargetMode="External"/><Relationship Id="rId10" Type="http://schemas.openxmlformats.org/officeDocument/2006/relationships/hyperlink" Target="https://creativecommons.org/licenses/by/2.0/?ref=ccsearch&amp;atype=rich" TargetMode="External"/><Relationship Id="rId9" Type="http://schemas.openxmlformats.org/officeDocument/2006/relationships/hyperlink" Target="https://www.flickr.com/photos/54591706@N02" TargetMode="External"/><Relationship Id="rId5" Type="http://schemas.openxmlformats.org/officeDocument/2006/relationships/hyperlink" Target="https://www.flickr.com/photos/27418987@N03" TargetMode="External"/><Relationship Id="rId6" Type="http://schemas.openxmlformats.org/officeDocument/2006/relationships/hyperlink" Target="https://creativecommons.org/licenses/by/2.0/?ref=ccsearch&amp;atype=rich" TargetMode="External"/><Relationship Id="rId7" Type="http://schemas.openxmlformats.org/officeDocument/2006/relationships/image" Target="../media/image11.png"/><Relationship Id="rId8" Type="http://schemas.openxmlformats.org/officeDocument/2006/relationships/hyperlink" Target="https://www.flickr.com/photos/54591706@N02/11853984805"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hyperlink" Target="https://www.flickr.com/photos/47691521@N07/5364620816" TargetMode="External"/><Relationship Id="rId6" Type="http://schemas.openxmlformats.org/officeDocument/2006/relationships/hyperlink" Target="https://www.flickr.com/photos/47691521@N07" TargetMode="External"/><Relationship Id="rId7" Type="http://schemas.openxmlformats.org/officeDocument/2006/relationships/hyperlink" Target="https://creativecommons.org/licenses/by-sa/2.0/?ref=ccsearch&amp;atype=rich"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107" name="Google Shape;107;p24"/>
          <p:cNvSpPr txBox="1"/>
          <p:nvPr/>
        </p:nvSpPr>
        <p:spPr>
          <a:xfrm>
            <a:off x="3040603" y="1277975"/>
            <a:ext cx="5791800" cy="205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5200">
                <a:solidFill>
                  <a:srgbClr val="000000"/>
                </a:solidFill>
              </a:rPr>
              <a:t>The </a:t>
            </a:r>
            <a:endParaRPr sz="5200">
              <a:solidFill>
                <a:srgbClr val="000000"/>
              </a:solidFill>
            </a:endParaRPr>
          </a:p>
          <a:p>
            <a:pPr indent="0" lvl="0" marL="0" rtl="0" algn="l">
              <a:spcBef>
                <a:spcPts val="0"/>
              </a:spcBef>
              <a:spcAft>
                <a:spcPts val="0"/>
              </a:spcAft>
              <a:buNone/>
            </a:pPr>
            <a:r>
              <a:rPr lang="en" sz="5200"/>
              <a:t>Power and Limits of </a:t>
            </a:r>
            <a:r>
              <a:rPr lang="en" sz="5200">
                <a:solidFill>
                  <a:srgbClr val="000000"/>
                </a:solidFill>
              </a:rPr>
              <a:t>Science</a:t>
            </a:r>
            <a:endParaRPr sz="5200">
              <a:solidFill>
                <a:srgbClr val="000000"/>
              </a:solidFill>
            </a:endParaRPr>
          </a:p>
        </p:txBody>
      </p:sp>
      <p:sp>
        <p:nvSpPr>
          <p:cNvPr id="108" name="Google Shape;108;p24"/>
          <p:cNvSpPr txBox="1"/>
          <p:nvPr/>
        </p:nvSpPr>
        <p:spPr>
          <a:xfrm>
            <a:off x="3040500" y="3367525"/>
            <a:ext cx="5791800" cy="7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595959"/>
                </a:solidFill>
              </a:rPr>
              <a:t>Prof. Davida S. Smyth</a:t>
            </a:r>
            <a:endParaRPr sz="2800">
              <a:solidFill>
                <a:srgbClr val="595959"/>
              </a:solidFill>
            </a:endParaRPr>
          </a:p>
          <a:p>
            <a:pPr indent="0" lvl="0" marL="0" rtl="0" algn="l">
              <a:spcBef>
                <a:spcPts val="0"/>
              </a:spcBef>
              <a:spcAft>
                <a:spcPts val="0"/>
              </a:spcAft>
              <a:buNone/>
            </a:pPr>
            <a:r>
              <a:t/>
            </a:r>
            <a:endParaRPr sz="1800">
              <a:solidFill>
                <a:srgbClr val="595959"/>
              </a:solidFill>
            </a:endParaRPr>
          </a:p>
          <a:p>
            <a:pPr indent="0" lvl="0" marL="0" rtl="0" algn="l">
              <a:lnSpc>
                <a:spcPct val="80000"/>
              </a:lnSpc>
              <a:spcBef>
                <a:spcPts val="0"/>
              </a:spcBef>
              <a:spcAft>
                <a:spcPts val="0"/>
              </a:spcAft>
              <a:buNone/>
            </a:pPr>
            <a:r>
              <a:rPr lang="en" sz="1800">
                <a:solidFill>
                  <a:srgbClr val="595959"/>
                </a:solidFill>
              </a:rPr>
              <a:t>Eugene Lang College of Liberal Arts </a:t>
            </a:r>
            <a:endParaRPr sz="1800">
              <a:solidFill>
                <a:srgbClr val="595959"/>
              </a:solidFill>
            </a:endParaRPr>
          </a:p>
          <a:p>
            <a:pPr indent="0" lvl="0" marL="0" rtl="0" algn="l">
              <a:lnSpc>
                <a:spcPct val="80000"/>
              </a:lnSpc>
              <a:spcBef>
                <a:spcPts val="0"/>
              </a:spcBef>
              <a:spcAft>
                <a:spcPts val="0"/>
              </a:spcAft>
              <a:buNone/>
            </a:pPr>
            <a:r>
              <a:rPr lang="en" sz="1800">
                <a:solidFill>
                  <a:srgbClr val="595959"/>
                </a:solidFill>
              </a:rPr>
              <a:t>at The New School</a:t>
            </a:r>
            <a:r>
              <a:rPr lang="en" sz="2800">
                <a:solidFill>
                  <a:srgbClr val="595959"/>
                </a:solidFill>
              </a:rPr>
              <a:t> </a:t>
            </a:r>
            <a:endParaRPr sz="2800">
              <a:solidFill>
                <a:srgbClr val="595959"/>
              </a:solidFill>
            </a:endParaRPr>
          </a:p>
        </p:txBody>
      </p:sp>
      <p:pic>
        <p:nvPicPr>
          <p:cNvPr id="109" name="Google Shape;109;p24"/>
          <p:cNvPicPr preferRelativeResize="0"/>
          <p:nvPr/>
        </p:nvPicPr>
        <p:blipFill>
          <a:blip r:embed="rId3">
            <a:alphaModFix/>
          </a:blip>
          <a:stretch>
            <a:fillRect/>
          </a:stretch>
        </p:blipFill>
        <p:spPr>
          <a:xfrm>
            <a:off x="8265350" y="4260925"/>
            <a:ext cx="878650" cy="882575"/>
          </a:xfrm>
          <a:prstGeom prst="rect">
            <a:avLst/>
          </a:prstGeom>
          <a:noFill/>
          <a:ln>
            <a:noFill/>
          </a:ln>
        </p:spPr>
      </p:pic>
      <p:pic>
        <p:nvPicPr>
          <p:cNvPr id="110" name="Google Shape;110;p24"/>
          <p:cNvPicPr preferRelativeResize="0"/>
          <p:nvPr/>
        </p:nvPicPr>
        <p:blipFill>
          <a:blip r:embed="rId4">
            <a:alphaModFix/>
          </a:blip>
          <a:stretch>
            <a:fillRect/>
          </a:stretch>
        </p:blipFill>
        <p:spPr>
          <a:xfrm>
            <a:off x="7040873" y="4673699"/>
            <a:ext cx="1164177" cy="39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grpSp>
        <p:nvGrpSpPr>
          <p:cNvPr id="209" name="Google Shape;209;p33"/>
          <p:cNvGrpSpPr/>
          <p:nvPr/>
        </p:nvGrpSpPr>
        <p:grpSpPr>
          <a:xfrm>
            <a:off x="5602902" y="1770003"/>
            <a:ext cx="3191290" cy="3125288"/>
            <a:chOff x="5403218" y="2158374"/>
            <a:chExt cx="1854000" cy="1854000"/>
          </a:xfrm>
        </p:grpSpPr>
        <p:sp>
          <p:nvSpPr>
            <p:cNvPr id="210" name="Google Shape;210;p33"/>
            <p:cNvSpPr/>
            <p:nvPr/>
          </p:nvSpPr>
          <p:spPr>
            <a:xfrm>
              <a:off x="5403218" y="2158374"/>
              <a:ext cx="1854000" cy="1854000"/>
            </a:xfrm>
            <a:prstGeom prst="ellipse">
              <a:avLst/>
            </a:prstGeom>
            <a:solidFill>
              <a:srgbClr val="0D5DDF"/>
            </a:solidFill>
            <a:ln cap="flat" cmpd="sng" w="28575">
              <a:solidFill>
                <a:srgbClr val="A1C3F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3"/>
            <p:cNvSpPr txBox="1"/>
            <p:nvPr/>
          </p:nvSpPr>
          <p:spPr>
            <a:xfrm>
              <a:off x="5668423" y="2834798"/>
              <a:ext cx="1401900" cy="521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550" u="none" cap="none" strike="noStrike">
                  <a:solidFill>
                    <a:srgbClr val="FFFFFF"/>
                  </a:solidFill>
                  <a:latin typeface="Arial"/>
                  <a:ea typeface="Arial"/>
                  <a:cs typeface="Arial"/>
                  <a:sym typeface="Arial"/>
                </a:rPr>
                <a:t>A valid scientific theory is predictive, verifiable, and replicable. And as new data and evidence emerges, theories can change, adapt and evolve</a:t>
              </a:r>
              <a:endParaRPr b="0" i="0" sz="1300" u="none" cap="none" strike="noStrike">
                <a:solidFill>
                  <a:srgbClr val="FFFFFF"/>
                </a:solidFill>
                <a:latin typeface="Arial"/>
                <a:ea typeface="Arial"/>
                <a:cs typeface="Arial"/>
                <a:sym typeface="Arial"/>
              </a:endParaRPr>
            </a:p>
          </p:txBody>
        </p:sp>
      </p:grpSp>
      <p:grpSp>
        <p:nvGrpSpPr>
          <p:cNvPr id="212" name="Google Shape;212;p33"/>
          <p:cNvGrpSpPr/>
          <p:nvPr/>
        </p:nvGrpSpPr>
        <p:grpSpPr>
          <a:xfrm>
            <a:off x="319727" y="1770088"/>
            <a:ext cx="3191465" cy="3125551"/>
            <a:chOff x="1936781" y="2158374"/>
            <a:chExt cx="2094000" cy="2096700"/>
          </a:xfrm>
        </p:grpSpPr>
        <p:sp>
          <p:nvSpPr>
            <p:cNvPr id="213" name="Google Shape;213;p33"/>
            <p:cNvSpPr/>
            <p:nvPr/>
          </p:nvSpPr>
          <p:spPr>
            <a:xfrm>
              <a:off x="1936781" y="2158374"/>
              <a:ext cx="2094000" cy="2096700"/>
            </a:xfrm>
            <a:prstGeom prst="ellipse">
              <a:avLst/>
            </a:prstGeom>
            <a:solidFill>
              <a:srgbClr val="307BF3"/>
            </a:solidFill>
            <a:ln cap="flat" cmpd="sng" w="28575">
              <a:solidFill>
                <a:srgbClr val="A1C3F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Arial"/>
                <a:ea typeface="Arial"/>
                <a:cs typeface="Arial"/>
                <a:sym typeface="Arial"/>
              </a:endParaRPr>
            </a:p>
          </p:txBody>
        </p:sp>
        <p:sp>
          <p:nvSpPr>
            <p:cNvPr id="214" name="Google Shape;214;p33"/>
            <p:cNvSpPr txBox="1"/>
            <p:nvPr/>
          </p:nvSpPr>
          <p:spPr>
            <a:xfrm>
              <a:off x="2234252" y="3039260"/>
              <a:ext cx="1582800" cy="521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550" u="none" cap="none" strike="noStrike">
                  <a:solidFill>
                    <a:srgbClr val="FFFFFF"/>
                  </a:solidFill>
                  <a:latin typeface="Arial"/>
                  <a:ea typeface="Arial"/>
                  <a:cs typeface="Arial"/>
                  <a:sym typeface="Arial"/>
                </a:rPr>
                <a:t>The scientific method requires scientists to defend their work. While scientists can often be as resistant to new ideas as anyone, the process of science ensures that, over time, good ideas and theories prevail.</a:t>
              </a:r>
              <a:endParaRPr b="0" i="0" sz="155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FFFFFF"/>
                </a:solidFill>
                <a:latin typeface="Arial"/>
                <a:ea typeface="Arial"/>
                <a:cs typeface="Arial"/>
                <a:sym typeface="Arial"/>
              </a:endParaRPr>
            </a:p>
          </p:txBody>
        </p:sp>
      </p:grpSp>
      <p:grpSp>
        <p:nvGrpSpPr>
          <p:cNvPr id="215" name="Google Shape;215;p33"/>
          <p:cNvGrpSpPr/>
          <p:nvPr/>
        </p:nvGrpSpPr>
        <p:grpSpPr>
          <a:xfrm>
            <a:off x="2941261" y="238743"/>
            <a:ext cx="3191290" cy="3125288"/>
            <a:chOff x="3656844" y="1131139"/>
            <a:chExt cx="1854000" cy="1854000"/>
          </a:xfrm>
        </p:grpSpPr>
        <p:sp>
          <p:nvSpPr>
            <p:cNvPr id="216" name="Google Shape;216;p33"/>
            <p:cNvSpPr/>
            <p:nvPr/>
          </p:nvSpPr>
          <p:spPr>
            <a:xfrm>
              <a:off x="3656844" y="1131139"/>
              <a:ext cx="1854000" cy="1854000"/>
            </a:xfrm>
            <a:prstGeom prst="ellipse">
              <a:avLst/>
            </a:prstGeom>
            <a:solidFill>
              <a:srgbClr val="0944A1"/>
            </a:solidFill>
            <a:ln cap="flat" cmpd="sng" w="28575">
              <a:solidFill>
                <a:srgbClr val="A1C3F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3"/>
            <p:cNvSpPr txBox="1"/>
            <p:nvPr/>
          </p:nvSpPr>
          <p:spPr>
            <a:xfrm>
              <a:off x="3988534" y="1763469"/>
              <a:ext cx="1290600" cy="521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50"/>
                <a:buFont typeface="Arial"/>
                <a:buNone/>
              </a:pPr>
              <a:r>
                <a:rPr b="0" i="0" lang="en" sz="1550" u="none" cap="none" strike="noStrike">
                  <a:solidFill>
                    <a:srgbClr val="FFFFFF"/>
                  </a:solidFill>
                  <a:latin typeface="Arial"/>
                  <a:ea typeface="Arial"/>
                  <a:cs typeface="Arial"/>
                  <a:sym typeface="Arial"/>
                </a:rPr>
                <a:t>Science can help us understand what’s real and what isn’t. What is true and what is not. </a:t>
              </a:r>
              <a:endParaRPr b="0" i="0" sz="155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i="0" sz="155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550" u="none" cap="none" strike="noStrike">
                  <a:solidFill>
                    <a:srgbClr val="FFFFFF"/>
                  </a:solidFill>
                  <a:latin typeface="Arial"/>
                  <a:ea typeface="Arial"/>
                  <a:cs typeface="Arial"/>
                  <a:sym typeface="Arial"/>
                </a:rPr>
                <a:t>It can help us determine what works, what doesn’t, for whom, and under what circumstances</a:t>
              </a:r>
              <a:endParaRPr b="0" i="0" sz="1300" u="none" cap="none" strike="noStrike">
                <a:solidFill>
                  <a:srgbClr val="FFFFFF"/>
                </a:solidFill>
                <a:latin typeface="Arial"/>
                <a:ea typeface="Arial"/>
                <a:cs typeface="Arial"/>
                <a:sym typeface="Arial"/>
              </a:endParaRPr>
            </a:p>
          </p:txBody>
        </p:sp>
      </p:grpSp>
      <p:sp>
        <p:nvSpPr>
          <p:cNvPr id="218" name="Google Shape;218;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has science done for us?</a:t>
            </a:r>
            <a:endParaRPr/>
          </a:p>
        </p:txBody>
      </p:sp>
      <p:sp>
        <p:nvSpPr>
          <p:cNvPr id="224" name="Google Shape;22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25" name="Google Shape;225;p34" title="A variety of images representing hallmarks of science discovery"/>
          <p:cNvPicPr preferRelativeResize="0"/>
          <p:nvPr/>
        </p:nvPicPr>
        <p:blipFill rotWithShape="1">
          <a:blip r:embed="rId3">
            <a:alphaModFix/>
          </a:blip>
          <a:srcRect b="0" l="0" r="0" t="9584"/>
          <a:stretch/>
        </p:blipFill>
        <p:spPr>
          <a:xfrm>
            <a:off x="1196475" y="860600"/>
            <a:ext cx="6766763" cy="4282898"/>
          </a:xfrm>
          <a:prstGeom prst="rect">
            <a:avLst/>
          </a:prstGeom>
          <a:noFill/>
          <a:ln>
            <a:noFill/>
          </a:ln>
        </p:spPr>
      </p:pic>
      <p:sp>
        <p:nvSpPr>
          <p:cNvPr id="226" name="Google Shape;226;p34"/>
          <p:cNvSpPr txBox="1"/>
          <p:nvPr/>
        </p:nvSpPr>
        <p:spPr>
          <a:xfrm rot="-5400000">
            <a:off x="-76200" y="2274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Observing the natural world</a:t>
            </a:r>
            <a:endParaRPr/>
          </a:p>
          <a:p>
            <a:pPr indent="0" lvl="0" marL="0" rtl="0" algn="l">
              <a:lnSpc>
                <a:spcPct val="100000"/>
              </a:lnSpc>
              <a:spcBef>
                <a:spcPts val="0"/>
              </a:spcBef>
              <a:spcAft>
                <a:spcPts val="0"/>
              </a:spcAft>
              <a:buSzPts val="2800"/>
              <a:buNone/>
            </a:pPr>
            <a:r>
              <a:t/>
            </a:r>
            <a:endParaRPr/>
          </a:p>
        </p:txBody>
      </p:sp>
      <p:grpSp>
        <p:nvGrpSpPr>
          <p:cNvPr id="232" name="Google Shape;232;p35"/>
          <p:cNvGrpSpPr/>
          <p:nvPr/>
        </p:nvGrpSpPr>
        <p:grpSpPr>
          <a:xfrm>
            <a:off x="2114609" y="917750"/>
            <a:ext cx="2409355" cy="3364619"/>
            <a:chOff x="2744034" y="1146343"/>
            <a:chExt cx="1827900" cy="2399700"/>
          </a:xfrm>
        </p:grpSpPr>
        <p:sp>
          <p:nvSpPr>
            <p:cNvPr id="233" name="Google Shape;233;p35"/>
            <p:cNvSpPr/>
            <p:nvPr/>
          </p:nvSpPr>
          <p:spPr>
            <a:xfrm rot="-5400000">
              <a:off x="2458134" y="1432243"/>
              <a:ext cx="2399700" cy="1827900"/>
            </a:xfrm>
            <a:prstGeom prst="rightArrowCallout">
              <a:avLst>
                <a:gd fmla="val 9283" name="adj1"/>
                <a:gd fmla="val 13570" name="adj2"/>
                <a:gd fmla="val 16082" name="adj3"/>
                <a:gd fmla="val 81236" name="adj4"/>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4" name="Google Shape;234;p35"/>
            <p:cNvSpPr/>
            <p:nvPr/>
          </p:nvSpPr>
          <p:spPr>
            <a:xfrm flipH="1">
              <a:off x="2832600" y="1686400"/>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5" name="Google Shape;235;p35"/>
            <p:cNvSpPr txBox="1"/>
            <p:nvPr/>
          </p:nvSpPr>
          <p:spPr>
            <a:xfrm>
              <a:off x="2966450"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2000" u="none" cap="none" strike="noStrike">
                  <a:solidFill>
                    <a:srgbClr val="FFFFFF"/>
                  </a:solidFill>
                  <a:latin typeface="Arial"/>
                  <a:ea typeface="Arial"/>
                  <a:cs typeface="Arial"/>
                  <a:sym typeface="Arial"/>
                </a:rPr>
                <a:t>Science is based upon observations</a:t>
              </a:r>
              <a:endParaRPr b="1"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2000"/>
                <a:buFont typeface="Arial"/>
                <a:buNone/>
              </a:pPr>
              <a:r>
                <a:t/>
              </a:r>
              <a:endParaRPr b="1" i="0" sz="2000" u="none" cap="none" strike="noStrike">
                <a:solidFill>
                  <a:srgbClr val="FFFFFF"/>
                </a:solidFill>
                <a:latin typeface="Arial"/>
                <a:ea typeface="Arial"/>
                <a:cs typeface="Arial"/>
                <a:sym typeface="Arial"/>
              </a:endParaRPr>
            </a:p>
          </p:txBody>
        </p:sp>
      </p:grpSp>
      <p:grpSp>
        <p:nvGrpSpPr>
          <p:cNvPr id="236" name="Google Shape;236;p35"/>
          <p:cNvGrpSpPr/>
          <p:nvPr/>
        </p:nvGrpSpPr>
        <p:grpSpPr>
          <a:xfrm>
            <a:off x="4524161" y="1550274"/>
            <a:ext cx="2409355" cy="3364619"/>
            <a:chOff x="4572084" y="1597469"/>
            <a:chExt cx="1827900" cy="2399700"/>
          </a:xfrm>
        </p:grpSpPr>
        <p:sp>
          <p:nvSpPr>
            <p:cNvPr id="237" name="Google Shape;237;p35"/>
            <p:cNvSpPr/>
            <p:nvPr/>
          </p:nvSpPr>
          <p:spPr>
            <a:xfrm rot="5400000">
              <a:off x="4286184" y="1883369"/>
              <a:ext cx="2399700" cy="1827900"/>
            </a:xfrm>
            <a:prstGeom prst="rightArrowCallout">
              <a:avLst>
                <a:gd fmla="val 9283" name="adj1"/>
                <a:gd fmla="val 13570" name="adj2"/>
                <a:gd fmla="val 16082" name="adj3"/>
                <a:gd fmla="val 81236" name="adj4"/>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8" name="Google Shape;238;p35"/>
            <p:cNvSpPr/>
            <p:nvPr/>
          </p:nvSpPr>
          <p:spPr>
            <a:xfrm flipH="1" rot="10800000">
              <a:off x="4662018" y="1687411"/>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9" name="Google Shape;239;p35"/>
            <p:cNvSpPr txBox="1"/>
            <p:nvPr/>
          </p:nvSpPr>
          <p:spPr>
            <a:xfrm>
              <a:off x="4794422" y="1795512"/>
              <a:ext cx="14484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2000" u="none" cap="none" strike="noStrike">
                  <a:solidFill>
                    <a:srgbClr val="FFFFFF"/>
                  </a:solidFill>
                  <a:latin typeface="Arial"/>
                  <a:ea typeface="Arial"/>
                  <a:cs typeface="Arial"/>
                  <a:sym typeface="Arial"/>
                </a:rPr>
                <a:t>Science </a:t>
              </a:r>
              <a:r>
                <a:rPr b="1" i="0" lang="en" sz="2000" u="sng" cap="none" strike="noStrike">
                  <a:solidFill>
                    <a:srgbClr val="FFFFFF"/>
                  </a:solidFill>
                  <a:latin typeface="Arial"/>
                  <a:ea typeface="Arial"/>
                  <a:cs typeface="Arial"/>
                  <a:sym typeface="Arial"/>
                </a:rPr>
                <a:t>only</a:t>
              </a:r>
              <a:r>
                <a:rPr b="1" i="0" lang="en" sz="2000" u="none" cap="none" strike="noStrike">
                  <a:solidFill>
                    <a:srgbClr val="FFFFFF"/>
                  </a:solidFill>
                  <a:latin typeface="Arial"/>
                  <a:ea typeface="Arial"/>
                  <a:cs typeface="Arial"/>
                  <a:sym typeface="Arial"/>
                </a:rPr>
                <a:t> deals with things that can be observed</a:t>
              </a:r>
              <a:endParaRPr b="1"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160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p:txBody>
        </p:sp>
      </p:grpSp>
      <p:sp>
        <p:nvSpPr>
          <p:cNvPr id="240" name="Google Shape;240;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Science advances as technology advances</a:t>
            </a:r>
            <a:endParaRPr/>
          </a:p>
        </p:txBody>
      </p:sp>
      <p:sp>
        <p:nvSpPr>
          <p:cNvPr id="246" name="Google Shape;24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47" name="Google Shape;247;p36" title="This is a picture of a Plague Doctor"/>
          <p:cNvPicPr preferRelativeResize="0"/>
          <p:nvPr/>
        </p:nvPicPr>
        <p:blipFill rotWithShape="1">
          <a:blip r:embed="rId3">
            <a:alphaModFix/>
          </a:blip>
          <a:srcRect b="0" l="0" r="0" t="0"/>
          <a:stretch/>
        </p:blipFill>
        <p:spPr>
          <a:xfrm>
            <a:off x="228600" y="865325"/>
            <a:ext cx="2622650" cy="3611399"/>
          </a:xfrm>
          <a:prstGeom prst="rect">
            <a:avLst/>
          </a:prstGeom>
          <a:noFill/>
          <a:ln>
            <a:noFill/>
          </a:ln>
        </p:spPr>
      </p:pic>
      <p:sp>
        <p:nvSpPr>
          <p:cNvPr id="248" name="Google Shape;248;p36"/>
          <p:cNvSpPr txBox="1"/>
          <p:nvPr/>
        </p:nvSpPr>
        <p:spPr>
          <a:xfrm>
            <a:off x="3615301" y="2782505"/>
            <a:ext cx="1261500" cy="11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“Bad air”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Miasma</a:t>
            </a:r>
            <a:endParaRPr b="0" i="0" sz="1800" u="none" cap="none" strike="noStrike">
              <a:solidFill>
                <a:srgbClr val="000000"/>
              </a:solidFill>
              <a:latin typeface="Arial"/>
              <a:ea typeface="Arial"/>
              <a:cs typeface="Arial"/>
              <a:sym typeface="Arial"/>
            </a:endParaRPr>
          </a:p>
        </p:txBody>
      </p:sp>
      <p:pic>
        <p:nvPicPr>
          <p:cNvPr descr="The top is a microscope of Antonie van Leeuwenhoek, the middle is a conventional light microscope and the bottom is an electronic microscope. The figure was created with BioRender. " id="249" name="Google Shape;249;p36" title="Microscopes through the ages"/>
          <p:cNvPicPr preferRelativeResize="0"/>
          <p:nvPr/>
        </p:nvPicPr>
        <p:blipFill rotWithShape="1">
          <a:blip r:embed="rId4">
            <a:alphaModFix/>
          </a:blip>
          <a:srcRect b="0" l="18750" r="52365" t="0"/>
          <a:stretch/>
        </p:blipFill>
        <p:spPr>
          <a:xfrm>
            <a:off x="5216974" y="941525"/>
            <a:ext cx="1639800" cy="3974224"/>
          </a:xfrm>
          <a:prstGeom prst="rect">
            <a:avLst/>
          </a:prstGeom>
          <a:noFill/>
          <a:ln>
            <a:noFill/>
          </a:ln>
        </p:spPr>
      </p:pic>
      <p:sp>
        <p:nvSpPr>
          <p:cNvPr id="250" name="Google Shape;250;p36"/>
          <p:cNvSpPr/>
          <p:nvPr/>
        </p:nvSpPr>
        <p:spPr>
          <a:xfrm>
            <a:off x="6979175" y="2074275"/>
            <a:ext cx="1899828" cy="2288412"/>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Made with BioRender.com" id="251" name="Google Shape;251;p36" title="Viruses in the air"/>
          <p:cNvPicPr preferRelativeResize="0"/>
          <p:nvPr/>
        </p:nvPicPr>
        <p:blipFill rotWithShape="1">
          <a:blip r:embed="rId4">
            <a:alphaModFix/>
          </a:blip>
          <a:srcRect b="37955" l="49071" r="37885" t="30287"/>
          <a:stretch/>
        </p:blipFill>
        <p:spPr>
          <a:xfrm>
            <a:off x="7410050" y="2357875"/>
            <a:ext cx="958402" cy="1633223"/>
          </a:xfrm>
          <a:prstGeom prst="rect">
            <a:avLst/>
          </a:prstGeom>
          <a:noFill/>
          <a:ln>
            <a:noFill/>
          </a:ln>
        </p:spPr>
      </p:pic>
      <p:sp>
        <p:nvSpPr>
          <p:cNvPr id="252" name="Google Shape;252;p36"/>
          <p:cNvSpPr/>
          <p:nvPr/>
        </p:nvSpPr>
        <p:spPr>
          <a:xfrm>
            <a:off x="3245375" y="2074275"/>
            <a:ext cx="1899828" cy="2288412"/>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6"/>
          <p:cNvSpPr txBox="1"/>
          <p:nvPr/>
        </p:nvSpPr>
        <p:spPr>
          <a:xfrm rot="-5400000">
            <a:off x="8839200" y="-240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
        <p:nvSpPr>
          <p:cNvPr id="254" name="Google Shape;254;p36"/>
          <p:cNvSpPr txBox="1"/>
          <p:nvPr/>
        </p:nvSpPr>
        <p:spPr>
          <a:xfrm>
            <a:off x="152400" y="4419600"/>
            <a:ext cx="3244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rgbClr val="202122"/>
                </a:solidFill>
              </a:rPr>
              <a:t>Copper engraving of Doctor Schnabel [i.e. Dr. Beak] (a </a:t>
            </a:r>
            <a:r>
              <a:rPr lang="en" sz="800">
                <a:solidFill>
                  <a:srgbClr val="0B0080"/>
                </a:solidFill>
                <a:uFill>
                  <a:noFill/>
                </a:uFill>
                <a:hlinkClick r:id="rId5">
                  <a:extLst>
                    <a:ext uri="{A12FA001-AC4F-418D-AE19-62706E023703}">
                      <ahyp:hlinkClr val="tx"/>
                    </a:ext>
                  </a:extLst>
                </a:hlinkClick>
              </a:rPr>
              <a:t>plague doctor</a:t>
            </a:r>
            <a:r>
              <a:rPr lang="en" sz="800">
                <a:solidFill>
                  <a:srgbClr val="202122"/>
                </a:solidFill>
              </a:rPr>
              <a:t> in 17th-century Rome) with a satirical macaronic poem ("</a:t>
            </a:r>
            <a:r>
              <a:rPr i="1" lang="en" sz="800">
                <a:solidFill>
                  <a:srgbClr val="202122"/>
                </a:solidFill>
              </a:rPr>
              <a:t>Vos Creditis, als eine Fabel,</a:t>
            </a:r>
            <a:r>
              <a:rPr lang="en" sz="800">
                <a:solidFill>
                  <a:srgbClr val="202122"/>
                </a:solidFill>
              </a:rPr>
              <a:t> / </a:t>
            </a:r>
            <a:r>
              <a:rPr i="1" lang="en" sz="800">
                <a:solidFill>
                  <a:srgbClr val="202122"/>
                </a:solidFill>
              </a:rPr>
              <a:t>quod scribitur vom Doctor Schnabel</a:t>
            </a:r>
            <a:r>
              <a:rPr lang="en" sz="800">
                <a:solidFill>
                  <a:srgbClr val="202122"/>
                </a:solidFill>
              </a:rPr>
              <a:t>") from https://en.wikipedia.org/wiki/Macaronic_language</a:t>
            </a:r>
            <a:endParaRPr sz="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Arial"/>
              <a:buNone/>
            </a:pPr>
            <a:r>
              <a:rPr lang="en"/>
              <a:t>Humans are making the observations</a:t>
            </a:r>
            <a:endParaRPr/>
          </a:p>
          <a:p>
            <a:pPr indent="0" lvl="0" marL="0" rtl="0" algn="l">
              <a:lnSpc>
                <a:spcPct val="100000"/>
              </a:lnSpc>
              <a:spcBef>
                <a:spcPts val="0"/>
              </a:spcBef>
              <a:spcAft>
                <a:spcPts val="0"/>
              </a:spcAft>
              <a:buSzPts val="2800"/>
              <a:buNone/>
            </a:pPr>
            <a:r>
              <a:t/>
            </a:r>
            <a:endParaRPr/>
          </a:p>
        </p:txBody>
      </p:sp>
      <p:grpSp>
        <p:nvGrpSpPr>
          <p:cNvPr id="260" name="Google Shape;260;p37"/>
          <p:cNvGrpSpPr/>
          <p:nvPr/>
        </p:nvGrpSpPr>
        <p:grpSpPr>
          <a:xfrm>
            <a:off x="2114609" y="917750"/>
            <a:ext cx="2409355" cy="3364619"/>
            <a:chOff x="2744034" y="1146343"/>
            <a:chExt cx="1827900" cy="2399700"/>
          </a:xfrm>
        </p:grpSpPr>
        <p:sp>
          <p:nvSpPr>
            <p:cNvPr id="261" name="Google Shape;261;p37"/>
            <p:cNvSpPr/>
            <p:nvPr/>
          </p:nvSpPr>
          <p:spPr>
            <a:xfrm rot="-5400000">
              <a:off x="2458134" y="1432243"/>
              <a:ext cx="2399700" cy="1827900"/>
            </a:xfrm>
            <a:prstGeom prst="rightArrowCallout">
              <a:avLst>
                <a:gd fmla="val 9283" name="adj1"/>
                <a:gd fmla="val 13570" name="adj2"/>
                <a:gd fmla="val 16082" name="adj3"/>
                <a:gd fmla="val 81236" name="adj4"/>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262" name="Google Shape;262;p37"/>
            <p:cNvSpPr/>
            <p:nvPr/>
          </p:nvSpPr>
          <p:spPr>
            <a:xfrm flipH="1">
              <a:off x="2832600" y="1686400"/>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263" name="Google Shape;263;p37"/>
            <p:cNvSpPr txBox="1"/>
            <p:nvPr/>
          </p:nvSpPr>
          <p:spPr>
            <a:xfrm>
              <a:off x="2966450"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2000" u="none" cap="none" strike="noStrike">
                  <a:solidFill>
                    <a:schemeClr val="lt1"/>
                  </a:solidFill>
                  <a:latin typeface="Arial"/>
                  <a:ea typeface="Arial"/>
                  <a:cs typeface="Arial"/>
                  <a:sym typeface="Arial"/>
                </a:rPr>
                <a:t>Science is based upon observations</a:t>
              </a:r>
              <a:endParaRPr b="1" i="0" sz="2000" u="none" cap="none" strike="noStrike">
                <a:solidFill>
                  <a:schemeClr val="lt1"/>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1"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2000"/>
                <a:buFont typeface="Arial"/>
                <a:buNone/>
              </a:pPr>
              <a:r>
                <a:t/>
              </a:r>
              <a:endParaRPr b="1" i="0" sz="2000" u="none" cap="none" strike="noStrike">
                <a:solidFill>
                  <a:srgbClr val="FFFFFF"/>
                </a:solidFill>
                <a:latin typeface="Arial"/>
                <a:ea typeface="Arial"/>
                <a:cs typeface="Arial"/>
                <a:sym typeface="Arial"/>
              </a:endParaRPr>
            </a:p>
          </p:txBody>
        </p:sp>
      </p:grpSp>
      <p:grpSp>
        <p:nvGrpSpPr>
          <p:cNvPr id="264" name="Google Shape;264;p37"/>
          <p:cNvGrpSpPr/>
          <p:nvPr/>
        </p:nvGrpSpPr>
        <p:grpSpPr>
          <a:xfrm>
            <a:off x="4524161" y="1550274"/>
            <a:ext cx="2409355" cy="3364619"/>
            <a:chOff x="4572084" y="1597469"/>
            <a:chExt cx="1827900" cy="2399700"/>
          </a:xfrm>
        </p:grpSpPr>
        <p:sp>
          <p:nvSpPr>
            <p:cNvPr id="265" name="Google Shape;265;p37"/>
            <p:cNvSpPr/>
            <p:nvPr/>
          </p:nvSpPr>
          <p:spPr>
            <a:xfrm rot="5400000">
              <a:off x="4286184" y="1883369"/>
              <a:ext cx="2399700" cy="1827900"/>
            </a:xfrm>
            <a:prstGeom prst="rightArrowCallout">
              <a:avLst>
                <a:gd fmla="val 9283" name="adj1"/>
                <a:gd fmla="val 13570" name="adj2"/>
                <a:gd fmla="val 16082" name="adj3"/>
                <a:gd fmla="val 81236" name="adj4"/>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266" name="Google Shape;266;p37"/>
            <p:cNvSpPr/>
            <p:nvPr/>
          </p:nvSpPr>
          <p:spPr>
            <a:xfrm flipH="1" rot="10800000">
              <a:off x="4662018" y="1687411"/>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267" name="Google Shape;267;p37"/>
            <p:cNvSpPr txBox="1"/>
            <p:nvPr/>
          </p:nvSpPr>
          <p:spPr>
            <a:xfrm>
              <a:off x="4794422" y="1795512"/>
              <a:ext cx="15171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2000" u="none" cap="none" strike="noStrike">
                  <a:solidFill>
                    <a:schemeClr val="lt1"/>
                  </a:solidFill>
                  <a:latin typeface="Arial"/>
                  <a:ea typeface="Arial"/>
                  <a:cs typeface="Arial"/>
                  <a:sym typeface="Arial"/>
                </a:rPr>
                <a:t>Scientific observations may be flawed</a:t>
              </a:r>
              <a:endParaRPr b="1"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1"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1600"/>
                </a:spcAft>
                <a:buClr>
                  <a:schemeClr val="dk1"/>
                </a:buClr>
                <a:buSzPts val="1100"/>
                <a:buFont typeface="Arial"/>
                <a:buNone/>
              </a:pPr>
              <a:r>
                <a:t/>
              </a:r>
              <a:endParaRPr b="0" i="0" sz="2000" u="none" cap="none" strike="noStrike">
                <a:solidFill>
                  <a:srgbClr val="FFFFFF"/>
                </a:solidFill>
                <a:latin typeface="Arial"/>
                <a:ea typeface="Arial"/>
                <a:cs typeface="Arial"/>
                <a:sym typeface="Arial"/>
              </a:endParaRPr>
            </a:p>
          </p:txBody>
        </p:sp>
      </p:grpSp>
      <p:sp>
        <p:nvSpPr>
          <p:cNvPr id="268" name="Google Shape;26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“Human” scientists can be wrong</a:t>
            </a:r>
            <a:endParaRPr/>
          </a:p>
        </p:txBody>
      </p:sp>
      <p:sp>
        <p:nvSpPr>
          <p:cNvPr id="274" name="Google Shape;274;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75" name="Google Shape;275;p38" title="A phrenology chart from 1883"/>
          <p:cNvPicPr preferRelativeResize="0"/>
          <p:nvPr/>
        </p:nvPicPr>
        <p:blipFill rotWithShape="1">
          <a:blip r:embed="rId3">
            <a:alphaModFix/>
          </a:blip>
          <a:srcRect b="0" l="0" r="0" t="0"/>
          <a:stretch/>
        </p:blipFill>
        <p:spPr>
          <a:xfrm>
            <a:off x="76200" y="941525"/>
            <a:ext cx="2231475" cy="2778499"/>
          </a:xfrm>
          <a:prstGeom prst="rect">
            <a:avLst/>
          </a:prstGeom>
          <a:noFill/>
          <a:ln>
            <a:noFill/>
          </a:ln>
        </p:spPr>
      </p:pic>
      <p:pic>
        <p:nvPicPr>
          <p:cNvPr id="276" name="Google Shape;276;p38" title="Mock up of 21st century phrenology investigation"/>
          <p:cNvPicPr preferRelativeResize="0"/>
          <p:nvPr/>
        </p:nvPicPr>
        <p:blipFill rotWithShape="1">
          <a:blip r:embed="rId4">
            <a:alphaModFix/>
          </a:blip>
          <a:srcRect b="43310" l="0" r="0" t="0"/>
          <a:stretch/>
        </p:blipFill>
        <p:spPr>
          <a:xfrm>
            <a:off x="2554400" y="1951850"/>
            <a:ext cx="3757776" cy="3104978"/>
          </a:xfrm>
          <a:prstGeom prst="rect">
            <a:avLst/>
          </a:prstGeom>
          <a:noFill/>
          <a:ln cap="flat" cmpd="sng" w="9525">
            <a:solidFill>
              <a:srgbClr val="595959"/>
            </a:solidFill>
            <a:prstDash val="solid"/>
            <a:round/>
            <a:headEnd len="sm" w="sm" type="none"/>
            <a:tailEnd len="sm" w="sm" type="none"/>
          </a:ln>
        </p:spPr>
      </p:pic>
      <p:sp>
        <p:nvSpPr>
          <p:cNvPr id="277" name="Google Shape;277;p38"/>
          <p:cNvSpPr txBox="1"/>
          <p:nvPr/>
        </p:nvSpPr>
        <p:spPr>
          <a:xfrm>
            <a:off x="2620775" y="2007400"/>
            <a:ext cx="3575100" cy="675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505050"/>
                </a:solidFill>
              </a:rPr>
              <a:t>An empirical, 21st century evaluation of </a:t>
            </a:r>
            <a:endParaRPr b="1">
              <a:solidFill>
                <a:srgbClr val="505050"/>
              </a:solidFill>
            </a:endParaRPr>
          </a:p>
          <a:p>
            <a:pPr indent="0" lvl="0" marL="0" rtl="0" algn="l">
              <a:lnSpc>
                <a:spcPct val="100000"/>
              </a:lnSpc>
              <a:spcBef>
                <a:spcPts val="0"/>
              </a:spcBef>
              <a:spcAft>
                <a:spcPts val="0"/>
              </a:spcAft>
              <a:buClr>
                <a:schemeClr val="dk1"/>
              </a:buClr>
              <a:buSzPts val="1100"/>
              <a:buFont typeface="Arial"/>
              <a:buNone/>
            </a:pPr>
            <a:r>
              <a:rPr b="1" lang="en">
                <a:solidFill>
                  <a:srgbClr val="505050"/>
                </a:solidFill>
              </a:rPr>
              <a:t>phrenology</a:t>
            </a:r>
            <a:endParaRPr b="1">
              <a:solidFill>
                <a:srgbClr val="505050"/>
              </a:solidFill>
            </a:endParaRPr>
          </a:p>
          <a:p>
            <a:pPr indent="0" lvl="0" marL="0" rtl="0" algn="l">
              <a:lnSpc>
                <a:spcPct val="157000"/>
              </a:lnSpc>
              <a:spcBef>
                <a:spcPts val="0"/>
              </a:spcBef>
              <a:spcAft>
                <a:spcPts val="0"/>
              </a:spcAft>
              <a:buClr>
                <a:schemeClr val="dk1"/>
              </a:buClr>
              <a:buSzPts val="1100"/>
              <a:buFont typeface="Arial"/>
              <a:buNone/>
            </a:pPr>
            <a:r>
              <a:rPr lang="en" sz="750">
                <a:solidFill>
                  <a:srgbClr val="0C7DBB"/>
                </a:solidFill>
              </a:rPr>
              <a:t>O. Parker Jones, F. Alfaro-Almagro, S. Jbabdi</a:t>
            </a:r>
            <a:endParaRPr sz="750">
              <a:solidFill>
                <a:srgbClr val="0C7DBB"/>
              </a:solidFill>
            </a:endParaRPr>
          </a:p>
          <a:p>
            <a:pPr indent="0" lvl="0" marL="0" rtl="0" algn="l">
              <a:spcBef>
                <a:spcPts val="600"/>
              </a:spcBef>
              <a:spcAft>
                <a:spcPts val="0"/>
              </a:spcAft>
              <a:buNone/>
            </a:pPr>
            <a:r>
              <a:t/>
            </a:r>
            <a:endParaRPr sz="1200">
              <a:latin typeface="Calibri"/>
              <a:ea typeface="Calibri"/>
              <a:cs typeface="Calibri"/>
              <a:sym typeface="Calibri"/>
            </a:endParaRPr>
          </a:p>
        </p:txBody>
      </p:sp>
      <p:pic>
        <p:nvPicPr>
          <p:cNvPr id="278" name="Google Shape;278;p38" title="Cortex journal image"/>
          <p:cNvPicPr preferRelativeResize="0"/>
          <p:nvPr/>
        </p:nvPicPr>
        <p:blipFill>
          <a:blip r:embed="rId5">
            <a:alphaModFix/>
          </a:blip>
          <a:stretch>
            <a:fillRect/>
          </a:stretch>
        </p:blipFill>
        <p:spPr>
          <a:xfrm>
            <a:off x="5747450" y="1224288"/>
            <a:ext cx="602400" cy="783112"/>
          </a:xfrm>
          <a:prstGeom prst="rect">
            <a:avLst/>
          </a:prstGeom>
          <a:noFill/>
          <a:ln>
            <a:noFill/>
          </a:ln>
        </p:spPr>
      </p:pic>
      <p:sp>
        <p:nvSpPr>
          <p:cNvPr id="279" name="Google Shape;279;p38"/>
          <p:cNvSpPr/>
          <p:nvPr/>
        </p:nvSpPr>
        <p:spPr>
          <a:xfrm>
            <a:off x="6481900" y="1764575"/>
            <a:ext cx="2533200" cy="2686800"/>
          </a:xfrm>
          <a:prstGeom prst="wedgeRoundRectCallout">
            <a:avLst>
              <a:gd fmla="val -20050" name="adj1"/>
              <a:gd fmla="val 63178" name="adj2"/>
              <a:gd fmla="val 0" name="adj3"/>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8"/>
          <p:cNvSpPr txBox="1"/>
          <p:nvPr/>
        </p:nvSpPr>
        <p:spPr>
          <a:xfrm>
            <a:off x="6602500" y="1957950"/>
            <a:ext cx="2301000" cy="18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In summary, we hope to have argued convincingly against the idea that local scalp curvature can be used to infer brain function in the healthy population. Given the thoroughness of this study, it is unlikely that more scalp data would yield significant effects”</a:t>
            </a:r>
            <a:endParaRPr/>
          </a:p>
        </p:txBody>
      </p:sp>
      <p:sp>
        <p:nvSpPr>
          <p:cNvPr id="281" name="Google Shape;281;p38"/>
          <p:cNvSpPr txBox="1"/>
          <p:nvPr/>
        </p:nvSpPr>
        <p:spPr>
          <a:xfrm>
            <a:off x="0" y="37338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50">
                <a:highlight>
                  <a:srgbClr val="FFFFFF"/>
                </a:highlight>
              </a:rPr>
              <a:t>An 1883 phrenology chart. Wikipedia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Objectivity and subjectivity</a:t>
            </a:r>
            <a:endParaRPr/>
          </a:p>
        </p:txBody>
      </p:sp>
      <p:grpSp>
        <p:nvGrpSpPr>
          <p:cNvPr id="287" name="Google Shape;287;p39"/>
          <p:cNvGrpSpPr/>
          <p:nvPr/>
        </p:nvGrpSpPr>
        <p:grpSpPr>
          <a:xfrm>
            <a:off x="2114609" y="917750"/>
            <a:ext cx="2409355" cy="3364619"/>
            <a:chOff x="2744034" y="1146343"/>
            <a:chExt cx="1827900" cy="2399700"/>
          </a:xfrm>
        </p:grpSpPr>
        <p:sp>
          <p:nvSpPr>
            <p:cNvPr id="288" name="Google Shape;288;p39"/>
            <p:cNvSpPr/>
            <p:nvPr/>
          </p:nvSpPr>
          <p:spPr>
            <a:xfrm rot="-5400000">
              <a:off x="2458134" y="1432243"/>
              <a:ext cx="2399700" cy="1827900"/>
            </a:xfrm>
            <a:prstGeom prst="rightArrowCallout">
              <a:avLst>
                <a:gd fmla="val 9283" name="adj1"/>
                <a:gd fmla="val 13570" name="adj2"/>
                <a:gd fmla="val 16082" name="adj3"/>
                <a:gd fmla="val 81236" name="adj4"/>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89" name="Google Shape;289;p39"/>
            <p:cNvSpPr/>
            <p:nvPr/>
          </p:nvSpPr>
          <p:spPr>
            <a:xfrm flipH="1">
              <a:off x="2832600" y="1686400"/>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90" name="Google Shape;290;p39"/>
            <p:cNvSpPr txBox="1"/>
            <p:nvPr/>
          </p:nvSpPr>
          <p:spPr>
            <a:xfrm>
              <a:off x="2966450"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2000" u="none" cap="none" strike="noStrike">
                  <a:solidFill>
                    <a:schemeClr val="lt1"/>
                  </a:solidFill>
                  <a:latin typeface="Arial"/>
                  <a:ea typeface="Arial"/>
                  <a:cs typeface="Arial"/>
                  <a:sym typeface="Arial"/>
                </a:rPr>
                <a:t>The scientific method is objective</a:t>
              </a:r>
              <a:endParaRPr b="1" i="0" sz="2000" u="none" cap="none" strike="noStrike">
                <a:solidFill>
                  <a:schemeClr val="lt1"/>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100" u="none" cap="none" strike="noStrike">
                <a:solidFill>
                  <a:schemeClr val="lt1"/>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600" u="none" cap="none" strike="noStrike">
                <a:solidFill>
                  <a:schemeClr val="lt1"/>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3700"/>
                <a:buFont typeface="Arial"/>
                <a:buNone/>
              </a:pPr>
              <a:r>
                <a:t/>
              </a:r>
              <a:endParaRPr b="1" i="0" sz="3700" u="none" cap="none" strike="noStrike">
                <a:solidFill>
                  <a:schemeClr val="lt1"/>
                </a:solidFill>
                <a:latin typeface="Arial"/>
                <a:ea typeface="Arial"/>
                <a:cs typeface="Arial"/>
                <a:sym typeface="Arial"/>
              </a:endParaRPr>
            </a:p>
          </p:txBody>
        </p:sp>
      </p:grpSp>
      <p:grpSp>
        <p:nvGrpSpPr>
          <p:cNvPr id="291" name="Google Shape;291;p39"/>
          <p:cNvGrpSpPr/>
          <p:nvPr/>
        </p:nvGrpSpPr>
        <p:grpSpPr>
          <a:xfrm>
            <a:off x="4524161" y="1550274"/>
            <a:ext cx="2409355" cy="3364619"/>
            <a:chOff x="4572084" y="1597469"/>
            <a:chExt cx="1827900" cy="2399700"/>
          </a:xfrm>
        </p:grpSpPr>
        <p:sp>
          <p:nvSpPr>
            <p:cNvPr id="292" name="Google Shape;292;p39"/>
            <p:cNvSpPr/>
            <p:nvPr/>
          </p:nvSpPr>
          <p:spPr>
            <a:xfrm rot="5400000">
              <a:off x="4286184" y="1883369"/>
              <a:ext cx="2399700" cy="1827900"/>
            </a:xfrm>
            <a:prstGeom prst="rightArrowCallout">
              <a:avLst>
                <a:gd fmla="val 9283" name="adj1"/>
                <a:gd fmla="val 13570" name="adj2"/>
                <a:gd fmla="val 16082" name="adj3"/>
                <a:gd fmla="val 81236" name="adj4"/>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93" name="Google Shape;293;p39"/>
            <p:cNvSpPr/>
            <p:nvPr/>
          </p:nvSpPr>
          <p:spPr>
            <a:xfrm flipH="1" rot="10800000">
              <a:off x="4662018" y="1687411"/>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94" name="Google Shape;294;p39"/>
            <p:cNvSpPr txBox="1"/>
            <p:nvPr/>
          </p:nvSpPr>
          <p:spPr>
            <a:xfrm>
              <a:off x="4794425"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2000" u="none" cap="none" strike="noStrike">
                  <a:solidFill>
                    <a:schemeClr val="lt1"/>
                  </a:solidFill>
                  <a:latin typeface="Arial"/>
                  <a:ea typeface="Arial"/>
                  <a:cs typeface="Arial"/>
                  <a:sym typeface="Arial"/>
                </a:rPr>
                <a:t>Scientists can be biased</a:t>
              </a:r>
              <a:endParaRPr b="1" i="0" sz="2000" u="none" cap="none" strike="noStrike">
                <a:solidFill>
                  <a:schemeClr val="lt1"/>
                </a:solidFill>
                <a:latin typeface="Arial"/>
                <a:ea typeface="Arial"/>
                <a:cs typeface="Arial"/>
                <a:sym typeface="Arial"/>
              </a:endParaRPr>
            </a:p>
            <a:p>
              <a:pPr indent="0" lvl="0" marL="0" marR="0" rtl="0" algn="l">
                <a:lnSpc>
                  <a:spcPct val="115000"/>
                </a:lnSpc>
                <a:spcBef>
                  <a:spcPts val="1600"/>
                </a:spcBef>
                <a:spcAft>
                  <a:spcPts val="1600"/>
                </a:spcAft>
                <a:buClr>
                  <a:schemeClr val="dk1"/>
                </a:buClr>
                <a:buSzPts val="1100"/>
                <a:buFont typeface="Arial"/>
                <a:buNone/>
              </a:pPr>
              <a:r>
                <a:t/>
              </a:r>
              <a:endParaRPr b="0" i="0" sz="2100" u="none" cap="none" strike="noStrike">
                <a:solidFill>
                  <a:schemeClr val="lt1"/>
                </a:solidFill>
                <a:latin typeface="Arial"/>
                <a:ea typeface="Arial"/>
                <a:cs typeface="Arial"/>
                <a:sym typeface="Arial"/>
              </a:endParaRPr>
            </a:p>
          </p:txBody>
        </p:sp>
      </p:grpSp>
      <p:sp>
        <p:nvSpPr>
          <p:cNvPr id="295" name="Google Shape;29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Bias in STEM is explicit and implicit</a:t>
            </a:r>
            <a:endParaRPr/>
          </a:p>
        </p:txBody>
      </p:sp>
      <p:sp>
        <p:nvSpPr>
          <p:cNvPr id="301" name="Google Shape;30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302" name="Google Shape;302;p40"/>
          <p:cNvPicPr preferRelativeResize="0"/>
          <p:nvPr/>
        </p:nvPicPr>
        <p:blipFill rotWithShape="1">
          <a:blip r:embed="rId3">
            <a:alphaModFix/>
          </a:blip>
          <a:srcRect b="0" l="0" r="0" t="0"/>
          <a:stretch/>
        </p:blipFill>
        <p:spPr>
          <a:xfrm>
            <a:off x="255893" y="1082900"/>
            <a:ext cx="4067645" cy="1779977"/>
          </a:xfrm>
          <a:prstGeom prst="rect">
            <a:avLst/>
          </a:prstGeom>
          <a:noFill/>
          <a:ln cap="flat" cmpd="sng" w="9525">
            <a:solidFill>
              <a:schemeClr val="dk2"/>
            </a:solidFill>
            <a:prstDash val="solid"/>
            <a:round/>
            <a:headEnd len="sm" w="sm" type="none"/>
            <a:tailEnd len="sm" w="sm" type="none"/>
          </a:ln>
        </p:spPr>
      </p:pic>
      <p:pic>
        <p:nvPicPr>
          <p:cNvPr id="303" name="Google Shape;303;p40" title="NSF logo"/>
          <p:cNvPicPr preferRelativeResize="0"/>
          <p:nvPr/>
        </p:nvPicPr>
        <p:blipFill rotWithShape="1">
          <a:blip r:embed="rId4">
            <a:alphaModFix/>
          </a:blip>
          <a:srcRect b="0" l="0" r="0" t="0"/>
          <a:stretch/>
        </p:blipFill>
        <p:spPr>
          <a:xfrm>
            <a:off x="4399700" y="1082900"/>
            <a:ext cx="999601" cy="1004075"/>
          </a:xfrm>
          <a:prstGeom prst="rect">
            <a:avLst/>
          </a:prstGeom>
          <a:noFill/>
          <a:ln>
            <a:noFill/>
          </a:ln>
        </p:spPr>
      </p:pic>
      <p:pic>
        <p:nvPicPr>
          <p:cNvPr id="304" name="Google Shape;304;p40"/>
          <p:cNvPicPr preferRelativeResize="0"/>
          <p:nvPr/>
        </p:nvPicPr>
        <p:blipFill rotWithShape="1">
          <a:blip r:embed="rId5">
            <a:alphaModFix/>
          </a:blip>
          <a:srcRect b="43310" l="0" r="0" t="0"/>
          <a:stretch/>
        </p:blipFill>
        <p:spPr>
          <a:xfrm>
            <a:off x="5399150" y="2038525"/>
            <a:ext cx="3757776" cy="3104978"/>
          </a:xfrm>
          <a:prstGeom prst="rect">
            <a:avLst/>
          </a:prstGeom>
          <a:noFill/>
          <a:ln cap="flat" cmpd="sng" w="9525">
            <a:solidFill>
              <a:srgbClr val="595959"/>
            </a:solidFill>
            <a:prstDash val="solid"/>
            <a:round/>
            <a:headEnd len="sm" w="sm" type="none"/>
            <a:tailEnd len="sm" w="sm" type="none"/>
          </a:ln>
        </p:spPr>
      </p:pic>
      <p:sp>
        <p:nvSpPr>
          <p:cNvPr id="305" name="Google Shape;305;p40"/>
          <p:cNvSpPr txBox="1"/>
          <p:nvPr/>
        </p:nvSpPr>
        <p:spPr>
          <a:xfrm>
            <a:off x="5399300" y="2038525"/>
            <a:ext cx="3757800" cy="675600"/>
          </a:xfrm>
          <a:prstGeom prst="rect">
            <a:avLst/>
          </a:prstGeom>
          <a:solidFill>
            <a:srgbClr val="4581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The good, the bad and the ugly of implicit bias</a:t>
            </a:r>
            <a:endParaRPr sz="900">
              <a:solidFill>
                <a:srgbClr val="FFFFFF"/>
              </a:solidFill>
            </a:endParaRPr>
          </a:p>
          <a:p>
            <a:pPr indent="0" lvl="0" marL="0" rtl="0" algn="l">
              <a:spcBef>
                <a:spcPts val="0"/>
              </a:spcBef>
              <a:spcAft>
                <a:spcPts val="0"/>
              </a:spcAft>
              <a:buNone/>
            </a:pPr>
            <a:r>
              <a:t/>
            </a:r>
            <a:endParaRPr b="1" sz="600">
              <a:solidFill>
                <a:srgbClr val="FFFFFF"/>
              </a:solidFill>
            </a:endParaRPr>
          </a:p>
          <a:p>
            <a:pPr indent="0" lvl="0" marL="0" rtl="0" algn="l">
              <a:spcBef>
                <a:spcPts val="0"/>
              </a:spcBef>
              <a:spcAft>
                <a:spcPts val="0"/>
              </a:spcAft>
              <a:buNone/>
            </a:pPr>
            <a:r>
              <a:rPr b="1" lang="en" sz="600">
                <a:solidFill>
                  <a:srgbClr val="FFFFFF"/>
                </a:solidFill>
              </a:rPr>
              <a:t>Cheryl Pritlove, Clara Juando-Prats, Kari Ala-leppilampi, *Janet A Parsons</a:t>
            </a:r>
            <a:endParaRPr b="1" sz="600">
              <a:solidFill>
                <a:srgbClr val="FFFFFF"/>
              </a:solidFill>
            </a:endParaRPr>
          </a:p>
        </p:txBody>
      </p:sp>
      <p:pic>
        <p:nvPicPr>
          <p:cNvPr id="306" name="Google Shape;306;p40"/>
          <p:cNvPicPr preferRelativeResize="0"/>
          <p:nvPr/>
        </p:nvPicPr>
        <p:blipFill rotWithShape="1">
          <a:blip r:embed="rId5">
            <a:alphaModFix/>
          </a:blip>
          <a:srcRect b="66392" l="0" r="0" t="0"/>
          <a:stretch/>
        </p:blipFill>
        <p:spPr>
          <a:xfrm>
            <a:off x="1172825" y="3302800"/>
            <a:ext cx="3757776" cy="1840699"/>
          </a:xfrm>
          <a:prstGeom prst="rect">
            <a:avLst/>
          </a:prstGeom>
          <a:noFill/>
          <a:ln cap="flat" cmpd="sng" w="9525">
            <a:solidFill>
              <a:srgbClr val="595959"/>
            </a:solidFill>
            <a:prstDash val="solid"/>
            <a:round/>
            <a:headEnd len="sm" w="sm" type="none"/>
            <a:tailEnd len="sm" w="sm" type="none"/>
          </a:ln>
        </p:spPr>
      </p:pic>
      <p:sp>
        <p:nvSpPr>
          <p:cNvPr id="307" name="Google Shape;307;p40"/>
          <p:cNvSpPr txBox="1"/>
          <p:nvPr/>
        </p:nvSpPr>
        <p:spPr>
          <a:xfrm>
            <a:off x="1172975" y="3302800"/>
            <a:ext cx="3757800" cy="675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Dismantling systemic racism in science</a:t>
            </a:r>
            <a:endParaRPr sz="900"/>
          </a:p>
          <a:p>
            <a:pPr indent="0" lvl="0" marL="0" rtl="0" algn="l">
              <a:spcBef>
                <a:spcPts val="0"/>
              </a:spcBef>
              <a:spcAft>
                <a:spcPts val="0"/>
              </a:spcAft>
              <a:buNone/>
            </a:pPr>
            <a:r>
              <a:t/>
            </a:r>
            <a:endParaRPr b="1" sz="600"/>
          </a:p>
          <a:p>
            <a:pPr indent="0" lvl="0" marL="0" rtl="0" algn="l">
              <a:spcBef>
                <a:spcPts val="0"/>
              </a:spcBef>
              <a:spcAft>
                <a:spcPts val="0"/>
              </a:spcAft>
              <a:buNone/>
            </a:pPr>
            <a:r>
              <a:rPr b="1" lang="en" sz="600"/>
              <a:t>Esther A. Odekunle</a:t>
            </a:r>
            <a:endParaRPr b="1" sz="600"/>
          </a:p>
        </p:txBody>
      </p:sp>
      <p:sp>
        <p:nvSpPr>
          <p:cNvPr id="308" name="Google Shape;308;p40"/>
          <p:cNvSpPr txBox="1"/>
          <p:nvPr/>
        </p:nvSpPr>
        <p:spPr>
          <a:xfrm>
            <a:off x="3844300" y="3116950"/>
            <a:ext cx="1159500" cy="3936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Garamond"/>
                <a:ea typeface="Garamond"/>
                <a:cs typeface="Garamond"/>
                <a:sym typeface="Garamond"/>
              </a:rPr>
              <a:t>SCIENCE</a:t>
            </a:r>
            <a:endParaRPr b="1" sz="1700">
              <a:solidFill>
                <a:srgbClr val="FFFFFF"/>
              </a:solidFill>
              <a:latin typeface="Garamond"/>
              <a:ea typeface="Garamond"/>
              <a:cs typeface="Garamond"/>
              <a:sym typeface="Garamond"/>
            </a:endParaRPr>
          </a:p>
        </p:txBody>
      </p:sp>
      <p:sp>
        <p:nvSpPr>
          <p:cNvPr id="309" name="Google Shape;309;p40"/>
          <p:cNvSpPr txBox="1"/>
          <p:nvPr/>
        </p:nvSpPr>
        <p:spPr>
          <a:xfrm>
            <a:off x="7801875" y="1713650"/>
            <a:ext cx="1407300" cy="3936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Garamond"/>
                <a:ea typeface="Garamond"/>
                <a:cs typeface="Garamond"/>
                <a:sym typeface="Garamond"/>
              </a:rPr>
              <a:t>THE LANCET</a:t>
            </a:r>
            <a:endParaRPr b="1">
              <a:latin typeface="Garamond"/>
              <a:ea typeface="Garamond"/>
              <a:cs typeface="Garamond"/>
              <a:sym typeface="Garamond"/>
            </a:endParaRPr>
          </a:p>
        </p:txBody>
      </p:sp>
      <p:sp>
        <p:nvSpPr>
          <p:cNvPr id="310" name="Google Shape;310;p40"/>
          <p:cNvSpPr txBox="1"/>
          <p:nvPr/>
        </p:nvSpPr>
        <p:spPr>
          <a:xfrm>
            <a:off x="179700" y="2841450"/>
            <a:ext cx="2703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https://www.nsf.gov/od/broadeningparticipation/nsf_reducing_bias_summary_agency_final_report_160616.pdf</a:t>
            </a:r>
            <a:endParaRPr sz="800"/>
          </a:p>
        </p:txBody>
      </p:sp>
      <p:sp>
        <p:nvSpPr>
          <p:cNvPr id="311" name="Google Shape;311;p40"/>
          <p:cNvSpPr txBox="1"/>
          <p:nvPr/>
        </p:nvSpPr>
        <p:spPr>
          <a:xfrm>
            <a:off x="93875" y="3817225"/>
            <a:ext cx="1041900" cy="300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800">
                <a:solidFill>
                  <a:schemeClr val="dk1"/>
                </a:solidFill>
                <a:uFill>
                  <a:noFill/>
                </a:uFill>
                <a:hlinkClick r:id="rId6">
                  <a:extLst>
                    <a:ext uri="{A12FA001-AC4F-418D-AE19-62706E023703}">
                      <ahyp:hlinkClr val="tx"/>
                    </a:ext>
                  </a:extLst>
                </a:hlinkClick>
              </a:rPr>
              <a:t>Dismantling systemic racism in science | Science</a:t>
            </a:r>
            <a:r>
              <a:rPr lang="en" sz="800">
                <a:solidFill>
                  <a:schemeClr val="dk1"/>
                </a:solidFill>
                <a:uFill>
                  <a:noFill/>
                </a:uFill>
                <a:hlinkClick r:id="rId7">
                  <a:extLst>
                    <a:ext uri="{A12FA001-AC4F-418D-AE19-62706E023703}">
                      <ahyp:hlinkClr val="tx"/>
                    </a:ext>
                  </a:extLst>
                </a:hlinkClick>
              </a:rPr>
              <a:t>. (n.d.). Retrieved December 31, 2020, from https://science.sciencemag.org/content/369/6505/780.3</a:t>
            </a:r>
            <a:endParaRPr sz="800"/>
          </a:p>
        </p:txBody>
      </p:sp>
      <p:sp>
        <p:nvSpPr>
          <p:cNvPr id="312" name="Google Shape;312;p40"/>
          <p:cNvSpPr txBox="1"/>
          <p:nvPr/>
        </p:nvSpPr>
        <p:spPr>
          <a:xfrm>
            <a:off x="6070425" y="978400"/>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800">
                <a:solidFill>
                  <a:schemeClr val="dk1"/>
                </a:solidFill>
                <a:uFill>
                  <a:noFill/>
                </a:uFill>
                <a:hlinkClick r:id="rId8">
                  <a:extLst>
                    <a:ext uri="{A12FA001-AC4F-418D-AE19-62706E023703}">
                      <ahyp:hlinkClr val="tx"/>
                    </a:ext>
                  </a:extLst>
                </a:hlinkClick>
              </a:rPr>
              <a:t>Pritlove, C., Juando-Prats, C., Ala-leppilampi, K., &amp; Parsons, J. A. (2019). The good, the bad, and the ugly of implicit bias. </a:t>
            </a:r>
            <a:r>
              <a:rPr i="1" lang="en" sz="800">
                <a:solidFill>
                  <a:schemeClr val="dk1"/>
                </a:solidFill>
                <a:uFill>
                  <a:noFill/>
                </a:uFill>
                <a:hlinkClick r:id="rId9">
                  <a:extLst>
                    <a:ext uri="{A12FA001-AC4F-418D-AE19-62706E023703}">
                      <ahyp:hlinkClr val="tx"/>
                    </a:ext>
                  </a:extLst>
                </a:hlinkClick>
              </a:rPr>
              <a:t>The Lancet</a:t>
            </a:r>
            <a:r>
              <a:rPr lang="en" sz="800">
                <a:solidFill>
                  <a:schemeClr val="dk1"/>
                </a:solidFill>
                <a:uFill>
                  <a:noFill/>
                </a:uFill>
                <a:hlinkClick r:id="rId10">
                  <a:extLst>
                    <a:ext uri="{A12FA001-AC4F-418D-AE19-62706E023703}">
                      <ahyp:hlinkClr val="tx"/>
                    </a:ext>
                  </a:extLst>
                </a:hlinkClick>
              </a:rPr>
              <a:t>, </a:t>
            </a:r>
            <a:r>
              <a:rPr i="1" lang="en" sz="800">
                <a:solidFill>
                  <a:schemeClr val="dk1"/>
                </a:solidFill>
                <a:uFill>
                  <a:noFill/>
                </a:uFill>
                <a:hlinkClick r:id="rId11">
                  <a:extLst>
                    <a:ext uri="{A12FA001-AC4F-418D-AE19-62706E023703}">
                      <ahyp:hlinkClr val="tx"/>
                    </a:ext>
                  </a:extLst>
                </a:hlinkClick>
              </a:rPr>
              <a:t>393</a:t>
            </a:r>
            <a:r>
              <a:rPr lang="en" sz="800">
                <a:solidFill>
                  <a:schemeClr val="dk1"/>
                </a:solidFill>
                <a:uFill>
                  <a:noFill/>
                </a:uFill>
                <a:hlinkClick r:id="rId12">
                  <a:extLst>
                    <a:ext uri="{A12FA001-AC4F-418D-AE19-62706E023703}">
                      <ahyp:hlinkClr val="tx"/>
                    </a:ext>
                  </a:extLst>
                </a:hlinkClick>
              </a:rPr>
              <a:t>(10171), 502–504. https://doi.org/10.1016/S0140-6736(18)32267-0</a:t>
            </a:r>
            <a:endParaRPr sz="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1"/>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ways bias can manifest</a:t>
            </a:r>
            <a:endParaRPr/>
          </a:p>
        </p:txBody>
      </p:sp>
      <p:sp>
        <p:nvSpPr>
          <p:cNvPr id="318" name="Google Shape;318;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19" name="Google Shape;319;p41"/>
          <p:cNvSpPr/>
          <p:nvPr/>
        </p:nvSpPr>
        <p:spPr>
          <a:xfrm>
            <a:off x="266650" y="974075"/>
            <a:ext cx="2338800" cy="1756500"/>
          </a:xfrm>
          <a:prstGeom prst="cloudCallout">
            <a:avLst>
              <a:gd fmla="val -20833" name="adj1"/>
              <a:gd fmla="val 625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1"/>
          <p:cNvSpPr txBox="1"/>
          <p:nvPr/>
        </p:nvSpPr>
        <p:spPr>
          <a:xfrm>
            <a:off x="643250" y="1362825"/>
            <a:ext cx="1377600" cy="8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Children preferentially draw scientists as male</a:t>
            </a:r>
            <a:endParaRPr/>
          </a:p>
        </p:txBody>
      </p:sp>
      <p:sp>
        <p:nvSpPr>
          <p:cNvPr id="321" name="Google Shape;321;p41"/>
          <p:cNvSpPr/>
          <p:nvPr/>
        </p:nvSpPr>
        <p:spPr>
          <a:xfrm>
            <a:off x="4216925" y="924525"/>
            <a:ext cx="2338800" cy="1756500"/>
          </a:xfrm>
          <a:prstGeom prst="cloudCallout">
            <a:avLst>
              <a:gd fmla="val -20833" name="adj1"/>
              <a:gd fmla="val 625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1"/>
          <p:cNvSpPr txBox="1"/>
          <p:nvPr/>
        </p:nvSpPr>
        <p:spPr>
          <a:xfrm>
            <a:off x="4534050" y="1366725"/>
            <a:ext cx="1591800" cy="8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Women are underrepresented as last authors</a:t>
            </a:r>
            <a:endParaRPr/>
          </a:p>
        </p:txBody>
      </p:sp>
      <p:sp>
        <p:nvSpPr>
          <p:cNvPr id="323" name="Google Shape;323;p41"/>
          <p:cNvSpPr/>
          <p:nvPr/>
        </p:nvSpPr>
        <p:spPr>
          <a:xfrm>
            <a:off x="1856050" y="2853325"/>
            <a:ext cx="2338800" cy="1756500"/>
          </a:xfrm>
          <a:prstGeom prst="cloudCallout">
            <a:avLst>
              <a:gd fmla="val -20833" name="adj1"/>
              <a:gd fmla="val 625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1"/>
          <p:cNvSpPr txBox="1"/>
          <p:nvPr/>
        </p:nvSpPr>
        <p:spPr>
          <a:xfrm>
            <a:off x="2156450" y="3242075"/>
            <a:ext cx="1671000" cy="8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Conferences organized by women have more female speakers</a:t>
            </a:r>
            <a:endParaRPr/>
          </a:p>
        </p:txBody>
      </p:sp>
      <p:sp>
        <p:nvSpPr>
          <p:cNvPr id="325" name="Google Shape;325;p41"/>
          <p:cNvSpPr/>
          <p:nvPr/>
        </p:nvSpPr>
        <p:spPr>
          <a:xfrm>
            <a:off x="6133650" y="2363775"/>
            <a:ext cx="2887500" cy="2455500"/>
          </a:xfrm>
          <a:prstGeom prst="cloudCallout">
            <a:avLst>
              <a:gd fmla="val -20833" name="adj1"/>
              <a:gd fmla="val 625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1"/>
          <p:cNvSpPr txBox="1"/>
          <p:nvPr/>
        </p:nvSpPr>
        <p:spPr>
          <a:xfrm>
            <a:off x="6450775" y="3047750"/>
            <a:ext cx="2071200" cy="8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Non-URM male STEM PhD students are more likely to submit papers than female and URM STEM PHD students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2"/>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it’s changing!</a:t>
            </a:r>
            <a:endParaRPr/>
          </a:p>
        </p:txBody>
      </p:sp>
      <p:sp>
        <p:nvSpPr>
          <p:cNvPr id="332" name="Google Shape;332;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33" name="Google Shape;333;p42"/>
          <p:cNvSpPr/>
          <p:nvPr/>
        </p:nvSpPr>
        <p:spPr>
          <a:xfrm>
            <a:off x="266650" y="974075"/>
            <a:ext cx="2338800" cy="1756500"/>
          </a:xfrm>
          <a:prstGeom prst="cloudCallout">
            <a:avLst>
              <a:gd fmla="val -20833" name="adj1"/>
              <a:gd fmla="val 625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2"/>
          <p:cNvSpPr txBox="1"/>
          <p:nvPr/>
        </p:nvSpPr>
        <p:spPr>
          <a:xfrm>
            <a:off x="643250" y="1362825"/>
            <a:ext cx="1377600" cy="8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Children preferentially draw scientists as male</a:t>
            </a:r>
            <a:endParaRPr/>
          </a:p>
        </p:txBody>
      </p:sp>
      <p:pic>
        <p:nvPicPr>
          <p:cNvPr id="335" name="Google Shape;335;p42"/>
          <p:cNvPicPr preferRelativeResize="0"/>
          <p:nvPr/>
        </p:nvPicPr>
        <p:blipFill>
          <a:blip r:embed="rId3">
            <a:alphaModFix/>
          </a:blip>
          <a:stretch>
            <a:fillRect/>
          </a:stretch>
        </p:blipFill>
        <p:spPr>
          <a:xfrm>
            <a:off x="3787150" y="916325"/>
            <a:ext cx="2418524" cy="4014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grpSp>
        <p:nvGrpSpPr>
          <p:cNvPr id="115" name="Google Shape;115;p25"/>
          <p:cNvGrpSpPr/>
          <p:nvPr/>
        </p:nvGrpSpPr>
        <p:grpSpPr>
          <a:xfrm>
            <a:off x="1917433" y="1072654"/>
            <a:ext cx="2742177" cy="2667697"/>
            <a:chOff x="1917433" y="1453654"/>
            <a:chExt cx="2742177" cy="2667697"/>
          </a:xfrm>
        </p:grpSpPr>
        <p:sp>
          <p:nvSpPr>
            <p:cNvPr id="116" name="Google Shape;116;p25"/>
            <p:cNvSpPr/>
            <p:nvPr/>
          </p:nvSpPr>
          <p:spPr>
            <a:xfrm rot="-2700000">
              <a:off x="2440767" y="1711670"/>
              <a:ext cx="1621029" cy="2151664"/>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17" name="Google Shape;117;p25"/>
            <p:cNvSpPr/>
            <p:nvPr/>
          </p:nvSpPr>
          <p:spPr>
            <a:xfrm rot="-2700000">
              <a:off x="2689034" y="1771298"/>
              <a:ext cx="1575643" cy="1769691"/>
            </a:xfrm>
            <a:custGeom>
              <a:rect b="b" l="l" r="r" t="t"/>
              <a:pathLst>
                <a:path extrusionOk="0" h="285" w="254">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8D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18" name="Google Shape;118;p25"/>
            <p:cNvSpPr txBox="1"/>
            <p:nvPr/>
          </p:nvSpPr>
          <p:spPr>
            <a:xfrm rot="-5400000">
              <a:off x="2686908" y="2290153"/>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Tentative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Nature of Science</a:t>
              </a:r>
              <a:endParaRPr b="1" i="0" sz="1500" u="none" cap="none" strike="noStrike">
                <a:solidFill>
                  <a:srgbClr val="FFFFFF"/>
                </a:solidFill>
                <a:latin typeface="Roboto"/>
                <a:ea typeface="Roboto"/>
                <a:cs typeface="Roboto"/>
                <a:sym typeface="Roboto"/>
              </a:endParaRPr>
            </a:p>
          </p:txBody>
        </p:sp>
      </p:grpSp>
      <p:grpSp>
        <p:nvGrpSpPr>
          <p:cNvPr id="119" name="Google Shape;119;p25"/>
          <p:cNvGrpSpPr/>
          <p:nvPr/>
        </p:nvGrpSpPr>
        <p:grpSpPr>
          <a:xfrm>
            <a:off x="3451411" y="2098847"/>
            <a:ext cx="2669123" cy="2745705"/>
            <a:chOff x="3451411" y="2479847"/>
            <a:chExt cx="2669123" cy="2745705"/>
          </a:xfrm>
        </p:grpSpPr>
        <p:sp>
          <p:nvSpPr>
            <p:cNvPr id="120" name="Google Shape;120;p25"/>
            <p:cNvSpPr/>
            <p:nvPr/>
          </p:nvSpPr>
          <p:spPr>
            <a:xfrm rot="-2700000">
              <a:off x="3709147" y="3080460"/>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1" name="Google Shape;121;p25"/>
            <p:cNvSpPr/>
            <p:nvPr/>
          </p:nvSpPr>
          <p:spPr>
            <a:xfrm rot="-2700000">
              <a:off x="3773733" y="2873178"/>
              <a:ext cx="1764275" cy="1573502"/>
            </a:xfrm>
            <a:custGeom>
              <a:rect b="b" l="l" r="r" t="t"/>
              <a:pathLst>
                <a:path extrusionOk="0" h="254" w="285">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2" name="Google Shape;122;p25"/>
            <p:cNvSpPr txBox="1"/>
            <p:nvPr/>
          </p:nvSpPr>
          <p:spPr>
            <a:xfrm>
              <a:off x="3823936" y="3427182"/>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Power and Limitations of Science</a:t>
              </a:r>
              <a:endParaRPr b="1" i="0" sz="1500" u="none" cap="none" strike="noStrike">
                <a:solidFill>
                  <a:srgbClr val="FFFFFF"/>
                </a:solidFill>
                <a:latin typeface="Roboto"/>
                <a:ea typeface="Roboto"/>
                <a:cs typeface="Roboto"/>
                <a:sym typeface="Roboto"/>
              </a:endParaRPr>
            </a:p>
          </p:txBody>
        </p:sp>
      </p:grpSp>
      <p:grpSp>
        <p:nvGrpSpPr>
          <p:cNvPr id="123" name="Google Shape;123;p25"/>
          <p:cNvGrpSpPr/>
          <p:nvPr/>
        </p:nvGrpSpPr>
        <p:grpSpPr>
          <a:xfrm>
            <a:off x="4481729" y="641053"/>
            <a:ext cx="2744808" cy="2664963"/>
            <a:chOff x="4481729" y="1022053"/>
            <a:chExt cx="2744808" cy="2664963"/>
          </a:xfrm>
        </p:grpSpPr>
        <p:sp>
          <p:nvSpPr>
            <p:cNvPr id="124" name="Google Shape;124;p25"/>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5" name="Google Shape;125;p25"/>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6" name="Google Shape;126;p25"/>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Language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of Science</a:t>
              </a:r>
              <a:endParaRPr b="1" i="0" sz="1500" u="none" cap="none" strike="noStrike">
                <a:solidFill>
                  <a:srgbClr val="FFFFFF"/>
                </a:solidFill>
                <a:latin typeface="Roboto"/>
                <a:ea typeface="Roboto"/>
                <a:cs typeface="Roboto"/>
                <a:sym typeface="Roboto"/>
              </a:endParaRPr>
            </a:p>
          </p:txBody>
        </p:sp>
      </p:grpSp>
      <p:grpSp>
        <p:nvGrpSpPr>
          <p:cNvPr id="127" name="Google Shape;127;p25"/>
          <p:cNvGrpSpPr/>
          <p:nvPr/>
        </p:nvGrpSpPr>
        <p:grpSpPr>
          <a:xfrm>
            <a:off x="3026171" y="-457686"/>
            <a:ext cx="2655026" cy="2740083"/>
            <a:chOff x="3026171" y="-76686"/>
            <a:chExt cx="2655026" cy="2740083"/>
          </a:xfrm>
        </p:grpSpPr>
        <p:sp>
          <p:nvSpPr>
            <p:cNvPr id="128" name="Google Shape;128;p25"/>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9" name="Google Shape;129;p25"/>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0" name="Google Shape;130;p25"/>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131" name="Google Shape;13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3"/>
          <p:cNvPicPr preferRelativeResize="0"/>
          <p:nvPr/>
        </p:nvPicPr>
        <p:blipFill rotWithShape="1">
          <a:blip r:embed="rId3">
            <a:alphaModFix/>
          </a:blip>
          <a:srcRect b="60374" l="0" r="0" t="0"/>
          <a:stretch/>
        </p:blipFill>
        <p:spPr>
          <a:xfrm>
            <a:off x="4735425" y="1093000"/>
            <a:ext cx="4309978" cy="2489223"/>
          </a:xfrm>
          <a:prstGeom prst="rect">
            <a:avLst/>
          </a:prstGeom>
          <a:noFill/>
          <a:ln cap="flat" cmpd="sng" w="9525">
            <a:solidFill>
              <a:srgbClr val="595959"/>
            </a:solidFill>
            <a:prstDash val="solid"/>
            <a:round/>
            <a:headEnd len="sm" w="sm" type="none"/>
            <a:tailEnd len="sm" w="sm" type="none"/>
          </a:ln>
        </p:spPr>
      </p:pic>
      <p:sp>
        <p:nvSpPr>
          <p:cNvPr id="341" name="Google Shape;341;p4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Bias in STEM during a Pandemic</a:t>
            </a:r>
            <a:endParaRPr/>
          </a:p>
        </p:txBody>
      </p:sp>
      <p:sp>
        <p:nvSpPr>
          <p:cNvPr id="342" name="Google Shape;34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43" name="Google Shape;343;p43"/>
          <p:cNvSpPr txBox="1"/>
          <p:nvPr/>
        </p:nvSpPr>
        <p:spPr>
          <a:xfrm>
            <a:off x="4735425" y="1093000"/>
            <a:ext cx="4261500" cy="613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004276"/>
                </a:solidFill>
                <a:highlight>
                  <a:srgbClr val="FFFFFF"/>
                </a:highlight>
              </a:rPr>
              <a:t>Only 1 in 3 COVID-19 research authors are women, and even fewer are senior authors</a:t>
            </a:r>
            <a:endParaRPr>
              <a:solidFill>
                <a:srgbClr val="004276"/>
              </a:solidFill>
              <a:highlight>
                <a:srgbClr val="FFFFFF"/>
              </a:highlight>
            </a:endParaRPr>
          </a:p>
          <a:p>
            <a:pPr indent="0" lvl="0" marL="0" rtl="0" algn="l">
              <a:lnSpc>
                <a:spcPct val="100000"/>
              </a:lnSpc>
              <a:spcBef>
                <a:spcPts val="400"/>
              </a:spcBef>
              <a:spcAft>
                <a:spcPts val="0"/>
              </a:spcAft>
              <a:buClr>
                <a:schemeClr val="dk1"/>
              </a:buClr>
              <a:buSzPts val="1100"/>
              <a:buFont typeface="Arial"/>
              <a:buNone/>
            </a:pPr>
            <a:r>
              <a:rPr lang="en" sz="950">
                <a:solidFill>
                  <a:srgbClr val="333333"/>
                </a:solidFill>
                <a:highlight>
                  <a:srgbClr val="FFFFFF"/>
                </a:highlight>
              </a:rPr>
              <a:t>Lockdown measures may have further widened existing inequalities by limiting research time</a:t>
            </a:r>
            <a:endParaRPr sz="950">
              <a:solidFill>
                <a:srgbClr val="333333"/>
              </a:solidFill>
              <a:highlight>
                <a:srgbClr val="FFFFFF"/>
              </a:highlight>
            </a:endParaRPr>
          </a:p>
          <a:p>
            <a:pPr indent="0" lvl="0" marL="0" rtl="0" algn="l">
              <a:lnSpc>
                <a:spcPct val="100000"/>
              </a:lnSpc>
              <a:spcBef>
                <a:spcPts val="0"/>
              </a:spcBef>
              <a:spcAft>
                <a:spcPts val="0"/>
              </a:spcAft>
              <a:buNone/>
            </a:pPr>
            <a:r>
              <a:t/>
            </a:r>
            <a:endParaRPr sz="800"/>
          </a:p>
        </p:txBody>
      </p:sp>
      <p:sp>
        <p:nvSpPr>
          <p:cNvPr id="344" name="Google Shape;344;p43"/>
          <p:cNvSpPr txBox="1"/>
          <p:nvPr/>
        </p:nvSpPr>
        <p:spPr>
          <a:xfrm>
            <a:off x="21850" y="959200"/>
            <a:ext cx="4723800" cy="300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Char char="●"/>
            </a:pPr>
            <a:r>
              <a:rPr lang="en" sz="1600">
                <a:solidFill>
                  <a:schemeClr val="dk2"/>
                </a:solidFill>
                <a:highlight>
                  <a:srgbClr val="FFFFFF"/>
                </a:highlight>
              </a:rPr>
              <a:t>Lockdown measures may have further widened inequalities by reducing their capacity to commit to research due to the demands of home-schooling, parenting, and other caring duties</a:t>
            </a:r>
            <a:endParaRPr sz="1600">
              <a:solidFill>
                <a:schemeClr val="dk2"/>
              </a:solidFill>
              <a:highlight>
                <a:srgbClr val="FFFFFF"/>
              </a:highlight>
            </a:endParaRPr>
          </a:p>
          <a:p>
            <a:pPr indent="0" lvl="0" marL="457200" rtl="0" algn="l">
              <a:lnSpc>
                <a:spcPct val="115000"/>
              </a:lnSpc>
              <a:spcBef>
                <a:spcPts val="0"/>
              </a:spcBef>
              <a:spcAft>
                <a:spcPts val="0"/>
              </a:spcAft>
              <a:buNone/>
            </a:pPr>
            <a:r>
              <a:t/>
            </a:r>
            <a:endParaRPr sz="1600">
              <a:solidFill>
                <a:schemeClr val="dk2"/>
              </a:solidFill>
              <a:highlight>
                <a:srgbClr val="FFFFFF"/>
              </a:highlight>
            </a:endParaRPr>
          </a:p>
          <a:p>
            <a:pPr indent="-330200" lvl="0" marL="457200" rtl="0" algn="l">
              <a:lnSpc>
                <a:spcPct val="115000"/>
              </a:lnSpc>
              <a:spcBef>
                <a:spcPts val="0"/>
              </a:spcBef>
              <a:spcAft>
                <a:spcPts val="0"/>
              </a:spcAft>
              <a:buClr>
                <a:schemeClr val="dk2"/>
              </a:buClr>
              <a:buSzPts val="1600"/>
              <a:buChar char="●"/>
            </a:pPr>
            <a:r>
              <a:rPr lang="en" sz="1600">
                <a:solidFill>
                  <a:schemeClr val="dk2"/>
                </a:solidFill>
                <a:highlight>
                  <a:srgbClr val="FFFFFF"/>
                </a:highlight>
              </a:rPr>
              <a:t>Women are already underrepresented in other areas of scientific research. This could mean that issues of relevance to women are often similarly underrepresented</a:t>
            </a:r>
            <a:endParaRPr sz="1600">
              <a:solidFill>
                <a:schemeClr val="dk2"/>
              </a:solidFill>
              <a:highlight>
                <a:srgbClr val="FFFFFF"/>
              </a:highlight>
            </a:endParaRPr>
          </a:p>
          <a:p>
            <a:pPr indent="0" lvl="0" marL="457200" rtl="0" algn="l">
              <a:lnSpc>
                <a:spcPct val="115000"/>
              </a:lnSpc>
              <a:spcBef>
                <a:spcPts val="0"/>
              </a:spcBef>
              <a:spcAft>
                <a:spcPts val="0"/>
              </a:spcAft>
              <a:buNone/>
            </a:pPr>
            <a:r>
              <a:t/>
            </a:r>
            <a:endParaRPr sz="1600">
              <a:solidFill>
                <a:schemeClr val="dk2"/>
              </a:solidFill>
              <a:highlight>
                <a:srgbClr val="FFFFFF"/>
              </a:highlight>
            </a:endParaRPr>
          </a:p>
          <a:p>
            <a:pPr indent="-330200" lvl="0" marL="457200" rtl="0" algn="l">
              <a:lnSpc>
                <a:spcPct val="115000"/>
              </a:lnSpc>
              <a:spcBef>
                <a:spcPts val="0"/>
              </a:spcBef>
              <a:spcAft>
                <a:spcPts val="0"/>
              </a:spcAft>
              <a:buClr>
                <a:schemeClr val="dk2"/>
              </a:buClr>
              <a:buSzPts val="1600"/>
              <a:buChar char="●"/>
            </a:pPr>
            <a:r>
              <a:rPr lang="en" sz="1600">
                <a:solidFill>
                  <a:schemeClr val="dk2"/>
                </a:solidFill>
                <a:highlight>
                  <a:srgbClr val="FFFFFF"/>
                </a:highlight>
              </a:rPr>
              <a:t>During the peer review process COVID-19 research papers are just as likely to be subject to gender bias </a:t>
            </a:r>
            <a:endParaRPr sz="1600">
              <a:solidFill>
                <a:schemeClr val="dk2"/>
              </a:solidFill>
              <a:highlight>
                <a:srgbClr val="FFFFFF"/>
              </a:highlight>
            </a:endParaRPr>
          </a:p>
          <a:p>
            <a:pPr indent="0" lvl="0" marL="0" rtl="0" algn="l">
              <a:lnSpc>
                <a:spcPct val="115000"/>
              </a:lnSpc>
              <a:spcBef>
                <a:spcPts val="0"/>
              </a:spcBef>
              <a:spcAft>
                <a:spcPts val="0"/>
              </a:spcAft>
              <a:buNone/>
            </a:pPr>
            <a:r>
              <a:t/>
            </a:r>
            <a:endParaRPr sz="1600">
              <a:solidFill>
                <a:schemeClr val="dk2"/>
              </a:solidFill>
              <a:highlight>
                <a:srgbClr val="FFFFFF"/>
              </a:highlight>
            </a:endParaRPr>
          </a:p>
          <a:p>
            <a:pPr indent="0" lvl="0" marL="457200" rtl="0" algn="l">
              <a:lnSpc>
                <a:spcPct val="115000"/>
              </a:lnSpc>
              <a:spcBef>
                <a:spcPts val="0"/>
              </a:spcBef>
              <a:spcAft>
                <a:spcPts val="0"/>
              </a:spcAft>
              <a:buNone/>
            </a:pPr>
            <a:r>
              <a:t/>
            </a:r>
            <a:endParaRPr sz="1600">
              <a:solidFill>
                <a:schemeClr val="dk2"/>
              </a:solidFill>
            </a:endParaRPr>
          </a:p>
        </p:txBody>
      </p:sp>
      <p:sp>
        <p:nvSpPr>
          <p:cNvPr id="345" name="Google Shape;345;p43"/>
          <p:cNvSpPr txBox="1"/>
          <p:nvPr/>
        </p:nvSpPr>
        <p:spPr>
          <a:xfrm>
            <a:off x="5420075" y="3721725"/>
            <a:ext cx="30921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800">
                <a:solidFill>
                  <a:schemeClr val="dk1"/>
                </a:solidFill>
                <a:uFill>
                  <a:noFill/>
                </a:uFill>
                <a:hlinkClick r:id="rId4">
                  <a:extLst>
                    <a:ext uri="{A12FA001-AC4F-418D-AE19-62706E023703}">
                      <ahyp:hlinkClr val="tx"/>
                    </a:ext>
                  </a:extLst>
                </a:hlinkClick>
              </a:rPr>
              <a:t>Only 1 in 3 COVID-19 Research Authors Are Women, and Even Fewer Are Senior Authors - Google Search</a:t>
            </a:r>
            <a:r>
              <a:rPr lang="en" sz="800">
                <a:solidFill>
                  <a:schemeClr val="dk1"/>
                </a:solidFill>
                <a:uFill>
                  <a:noFill/>
                </a:uFill>
                <a:hlinkClick r:id="rId5">
                  <a:extLst>
                    <a:ext uri="{A12FA001-AC4F-418D-AE19-62706E023703}">
                      <ahyp:hlinkClr val="tx"/>
                    </a:ext>
                  </a:extLst>
                </a:hlinkClick>
              </a:rPr>
              <a:t>, n.d</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about values?</a:t>
            </a:r>
            <a:endParaRPr/>
          </a:p>
        </p:txBody>
      </p:sp>
      <p:grpSp>
        <p:nvGrpSpPr>
          <p:cNvPr id="351" name="Google Shape;351;p44"/>
          <p:cNvGrpSpPr/>
          <p:nvPr/>
        </p:nvGrpSpPr>
        <p:grpSpPr>
          <a:xfrm>
            <a:off x="2114609" y="917750"/>
            <a:ext cx="2409355" cy="3364619"/>
            <a:chOff x="2744034" y="1146343"/>
            <a:chExt cx="1827900" cy="2399700"/>
          </a:xfrm>
        </p:grpSpPr>
        <p:sp>
          <p:nvSpPr>
            <p:cNvPr id="352" name="Google Shape;352;p44"/>
            <p:cNvSpPr/>
            <p:nvPr/>
          </p:nvSpPr>
          <p:spPr>
            <a:xfrm rot="-5400000">
              <a:off x="2458134" y="1432243"/>
              <a:ext cx="2399700" cy="1827900"/>
            </a:xfrm>
            <a:prstGeom prst="rightArrowCallout">
              <a:avLst>
                <a:gd fmla="val 9283" name="adj1"/>
                <a:gd fmla="val 13570" name="adj2"/>
                <a:gd fmla="val 16082" name="adj3"/>
                <a:gd fmla="val 81236" name="adj4"/>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353" name="Google Shape;353;p44"/>
            <p:cNvSpPr/>
            <p:nvPr/>
          </p:nvSpPr>
          <p:spPr>
            <a:xfrm flipH="1">
              <a:off x="2832600" y="1686400"/>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354" name="Google Shape;354;p44"/>
            <p:cNvSpPr txBox="1"/>
            <p:nvPr/>
          </p:nvSpPr>
          <p:spPr>
            <a:xfrm>
              <a:off x="2966450"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2000" u="none" cap="none" strike="noStrike">
                  <a:solidFill>
                    <a:srgbClr val="FFFFFF"/>
                  </a:solidFill>
                  <a:latin typeface="Arial"/>
                  <a:ea typeface="Arial"/>
                  <a:cs typeface="Arial"/>
                  <a:sym typeface="Arial"/>
                </a:rPr>
                <a:t>Science is objective</a:t>
              </a:r>
              <a:endParaRPr b="1"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1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6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3700"/>
                <a:buFont typeface="Arial"/>
                <a:buNone/>
              </a:pPr>
              <a:r>
                <a:t/>
              </a:r>
              <a:endParaRPr b="1" i="0" sz="3700" u="none" cap="none" strike="noStrike">
                <a:solidFill>
                  <a:srgbClr val="FFFFFF"/>
                </a:solidFill>
                <a:latin typeface="Arial"/>
                <a:ea typeface="Arial"/>
                <a:cs typeface="Arial"/>
                <a:sym typeface="Arial"/>
              </a:endParaRPr>
            </a:p>
          </p:txBody>
        </p:sp>
      </p:grpSp>
      <p:grpSp>
        <p:nvGrpSpPr>
          <p:cNvPr id="355" name="Google Shape;355;p44"/>
          <p:cNvGrpSpPr/>
          <p:nvPr/>
        </p:nvGrpSpPr>
        <p:grpSpPr>
          <a:xfrm>
            <a:off x="4524161" y="1550274"/>
            <a:ext cx="2409355" cy="3364619"/>
            <a:chOff x="4572084" y="1597469"/>
            <a:chExt cx="1827900" cy="2399700"/>
          </a:xfrm>
        </p:grpSpPr>
        <p:sp>
          <p:nvSpPr>
            <p:cNvPr id="356" name="Google Shape;356;p44"/>
            <p:cNvSpPr/>
            <p:nvPr/>
          </p:nvSpPr>
          <p:spPr>
            <a:xfrm rot="5400000">
              <a:off x="4286184" y="1883369"/>
              <a:ext cx="2399700" cy="1827900"/>
            </a:xfrm>
            <a:prstGeom prst="rightArrowCallout">
              <a:avLst>
                <a:gd fmla="val 9283" name="adj1"/>
                <a:gd fmla="val 13570" name="adj2"/>
                <a:gd fmla="val 16082" name="adj3"/>
                <a:gd fmla="val 81236" name="adj4"/>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357" name="Google Shape;357;p44"/>
            <p:cNvSpPr/>
            <p:nvPr/>
          </p:nvSpPr>
          <p:spPr>
            <a:xfrm flipH="1" rot="10800000">
              <a:off x="4662018" y="1687411"/>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358" name="Google Shape;358;p44"/>
            <p:cNvSpPr txBox="1"/>
            <p:nvPr/>
          </p:nvSpPr>
          <p:spPr>
            <a:xfrm>
              <a:off x="4794425"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2000" u="none" cap="none" strike="noStrike">
                  <a:solidFill>
                    <a:srgbClr val="FFFFFF"/>
                  </a:solidFill>
                  <a:latin typeface="Arial"/>
                  <a:ea typeface="Arial"/>
                  <a:cs typeface="Arial"/>
                  <a:sym typeface="Arial"/>
                </a:rPr>
                <a:t>Science cannot make value statements</a:t>
              </a:r>
              <a:endParaRPr b="1" i="0" sz="20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1600"/>
                </a:spcAft>
                <a:buClr>
                  <a:schemeClr val="dk1"/>
                </a:buClr>
                <a:buSzPts val="1100"/>
                <a:buFont typeface="Arial"/>
                <a:buNone/>
              </a:pPr>
              <a:r>
                <a:t/>
              </a:r>
              <a:endParaRPr b="0" i="0" sz="2100" u="none" cap="none" strike="noStrike">
                <a:solidFill>
                  <a:srgbClr val="FFFFFF"/>
                </a:solidFill>
                <a:latin typeface="Arial"/>
                <a:ea typeface="Arial"/>
                <a:cs typeface="Arial"/>
                <a:sym typeface="Arial"/>
              </a:endParaRPr>
            </a:p>
          </p:txBody>
        </p:sp>
      </p:grpSp>
      <p:sp>
        <p:nvSpPr>
          <p:cNvPr id="359" name="Google Shape;35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Science cannot make value statements</a:t>
            </a:r>
            <a:endParaRPr/>
          </a:p>
        </p:txBody>
      </p:sp>
      <p:sp>
        <p:nvSpPr>
          <p:cNvPr id="365" name="Google Shape;365;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Should animals have rights? Should plants?</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What rights should people have?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Should people have the right to choose if they’re vaccinated or not?</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p:txBody>
      </p:sp>
      <p:sp>
        <p:nvSpPr>
          <p:cNvPr id="366" name="Google Shape;366;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Where science makes conclusions...</a:t>
            </a:r>
            <a:endParaRPr/>
          </a:p>
        </p:txBody>
      </p:sp>
      <p:grpSp>
        <p:nvGrpSpPr>
          <p:cNvPr id="372" name="Google Shape;372;p46"/>
          <p:cNvGrpSpPr/>
          <p:nvPr/>
        </p:nvGrpSpPr>
        <p:grpSpPr>
          <a:xfrm>
            <a:off x="2114609" y="917750"/>
            <a:ext cx="2409355" cy="3364619"/>
            <a:chOff x="2744034" y="1146343"/>
            <a:chExt cx="1827900" cy="2399700"/>
          </a:xfrm>
        </p:grpSpPr>
        <p:sp>
          <p:nvSpPr>
            <p:cNvPr id="373" name="Google Shape;373;p46"/>
            <p:cNvSpPr/>
            <p:nvPr/>
          </p:nvSpPr>
          <p:spPr>
            <a:xfrm rot="-5400000">
              <a:off x="2458134" y="1432243"/>
              <a:ext cx="2399700" cy="1827900"/>
            </a:xfrm>
            <a:prstGeom prst="rightArrowCallout">
              <a:avLst>
                <a:gd fmla="val 9283" name="adj1"/>
                <a:gd fmla="val 13570" name="adj2"/>
                <a:gd fmla="val 16082" name="adj3"/>
                <a:gd fmla="val 81236" name="adj4"/>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46"/>
            <p:cNvSpPr/>
            <p:nvPr/>
          </p:nvSpPr>
          <p:spPr>
            <a:xfrm flipH="1">
              <a:off x="2832600" y="1686400"/>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46"/>
            <p:cNvSpPr txBox="1"/>
            <p:nvPr/>
          </p:nvSpPr>
          <p:spPr>
            <a:xfrm>
              <a:off x="2966450"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1800" u="none" cap="none" strike="noStrike">
                  <a:solidFill>
                    <a:srgbClr val="FFFFFF"/>
                  </a:solidFill>
                  <a:latin typeface="Arial"/>
                  <a:ea typeface="Arial"/>
                  <a:cs typeface="Arial"/>
                  <a:sym typeface="Arial"/>
                </a:rPr>
                <a:t>Science generates statements about the natural world</a:t>
              </a:r>
              <a:endParaRPr b="1" i="0" sz="1800" u="none" cap="none" strike="noStrike">
                <a:solidFill>
                  <a:srgbClr val="FFFFFF"/>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t/>
              </a:r>
              <a:endParaRPr b="0" i="0" sz="2400" u="none" cap="none" strike="noStrike">
                <a:solidFill>
                  <a:schemeClr val="lt1"/>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3500"/>
                <a:buFont typeface="Arial"/>
                <a:buNone/>
              </a:pPr>
              <a:r>
                <a:t/>
              </a:r>
              <a:endParaRPr b="1" i="0" sz="3500" u="none" cap="none" strike="noStrike">
                <a:solidFill>
                  <a:schemeClr val="lt1"/>
                </a:solidFill>
                <a:latin typeface="Arial"/>
                <a:ea typeface="Arial"/>
                <a:cs typeface="Arial"/>
                <a:sym typeface="Arial"/>
              </a:endParaRPr>
            </a:p>
          </p:txBody>
        </p:sp>
      </p:grpSp>
      <p:grpSp>
        <p:nvGrpSpPr>
          <p:cNvPr id="376" name="Google Shape;376;p46"/>
          <p:cNvGrpSpPr/>
          <p:nvPr/>
        </p:nvGrpSpPr>
        <p:grpSpPr>
          <a:xfrm>
            <a:off x="4524161" y="1550274"/>
            <a:ext cx="2409355" cy="3364619"/>
            <a:chOff x="4572084" y="1597469"/>
            <a:chExt cx="1827900" cy="2399700"/>
          </a:xfrm>
        </p:grpSpPr>
        <p:sp>
          <p:nvSpPr>
            <p:cNvPr id="377" name="Google Shape;377;p46"/>
            <p:cNvSpPr/>
            <p:nvPr/>
          </p:nvSpPr>
          <p:spPr>
            <a:xfrm rot="5400000">
              <a:off x="4286184" y="1883369"/>
              <a:ext cx="2399700" cy="1827900"/>
            </a:xfrm>
            <a:prstGeom prst="rightArrowCallout">
              <a:avLst>
                <a:gd fmla="val 9283" name="adj1"/>
                <a:gd fmla="val 13570" name="adj2"/>
                <a:gd fmla="val 16082" name="adj3"/>
                <a:gd fmla="val 81236" name="adj4"/>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46"/>
            <p:cNvSpPr/>
            <p:nvPr/>
          </p:nvSpPr>
          <p:spPr>
            <a:xfrm flipH="1" rot="10800000">
              <a:off x="4662018" y="1687411"/>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46"/>
            <p:cNvSpPr txBox="1"/>
            <p:nvPr/>
          </p:nvSpPr>
          <p:spPr>
            <a:xfrm>
              <a:off x="4794425"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100"/>
                <a:buFont typeface="Arial"/>
                <a:buNone/>
              </a:pPr>
              <a:r>
                <a:rPr b="1" i="0" lang="en" sz="1800" u="none" cap="none" strike="noStrike">
                  <a:solidFill>
                    <a:srgbClr val="FFFFFF"/>
                  </a:solidFill>
                  <a:latin typeface="Arial"/>
                  <a:ea typeface="Arial"/>
                  <a:cs typeface="Arial"/>
                  <a:sym typeface="Arial"/>
                </a:rPr>
                <a:t>Science cannot provide universal statements</a:t>
              </a:r>
              <a:endParaRPr b="1" i="0" sz="1800" u="none" cap="none" strike="noStrike">
                <a:solidFill>
                  <a:srgbClr val="FFFFFF"/>
                </a:solidFill>
                <a:latin typeface="Arial"/>
                <a:ea typeface="Arial"/>
                <a:cs typeface="Arial"/>
                <a:sym typeface="Arial"/>
              </a:endParaRPr>
            </a:p>
          </p:txBody>
        </p:sp>
      </p:grpSp>
      <p:sp>
        <p:nvSpPr>
          <p:cNvPr id="380" name="Google Shape;380;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What’s true here … may not be true there</a:t>
            </a:r>
            <a:endParaRPr/>
          </a:p>
        </p:txBody>
      </p:sp>
      <p:sp>
        <p:nvSpPr>
          <p:cNvPr id="386" name="Google Shape;386;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Study bird flight. Birds fly. All birds can fly.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Study male birds. Male birds sing. Only male birds sing.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p:txBody>
      </p:sp>
      <p:sp>
        <p:nvSpPr>
          <p:cNvPr id="387" name="Google Shape;387;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Where science asks questions...</a:t>
            </a:r>
            <a:endParaRPr/>
          </a:p>
        </p:txBody>
      </p:sp>
      <p:grpSp>
        <p:nvGrpSpPr>
          <p:cNvPr id="393" name="Google Shape;393;p48"/>
          <p:cNvGrpSpPr/>
          <p:nvPr/>
        </p:nvGrpSpPr>
        <p:grpSpPr>
          <a:xfrm>
            <a:off x="2114609" y="917750"/>
            <a:ext cx="2409355" cy="3364619"/>
            <a:chOff x="2744034" y="1146343"/>
            <a:chExt cx="1827900" cy="2399700"/>
          </a:xfrm>
        </p:grpSpPr>
        <p:sp>
          <p:nvSpPr>
            <p:cNvPr id="394" name="Google Shape;394;p48"/>
            <p:cNvSpPr/>
            <p:nvPr/>
          </p:nvSpPr>
          <p:spPr>
            <a:xfrm rot="-5400000">
              <a:off x="2458134" y="1432243"/>
              <a:ext cx="2399700" cy="1827900"/>
            </a:xfrm>
            <a:prstGeom prst="rightArrowCallout">
              <a:avLst>
                <a:gd fmla="val 9283" name="adj1"/>
                <a:gd fmla="val 13570" name="adj2"/>
                <a:gd fmla="val 16082" name="adj3"/>
                <a:gd fmla="val 81236" name="adj4"/>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48"/>
            <p:cNvSpPr/>
            <p:nvPr/>
          </p:nvSpPr>
          <p:spPr>
            <a:xfrm flipH="1">
              <a:off x="2832600" y="1686400"/>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48"/>
            <p:cNvSpPr txBox="1"/>
            <p:nvPr/>
          </p:nvSpPr>
          <p:spPr>
            <a:xfrm>
              <a:off x="2966450"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1800" u="none" cap="none" strike="noStrike">
                  <a:solidFill>
                    <a:schemeClr val="lt1"/>
                  </a:solidFill>
                  <a:latin typeface="Arial"/>
                  <a:ea typeface="Arial"/>
                  <a:cs typeface="Arial"/>
                  <a:sym typeface="Arial"/>
                </a:rPr>
                <a:t>Science can provide answers</a:t>
              </a:r>
              <a:endParaRPr b="1" i="0" sz="1800" u="none" cap="none" strike="noStrike">
                <a:solidFill>
                  <a:schemeClr val="lt1"/>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3500"/>
                <a:buFont typeface="Arial"/>
                <a:buNone/>
              </a:pPr>
              <a:r>
                <a:t/>
              </a:r>
              <a:endParaRPr b="1" i="0" sz="3500" u="none" cap="none" strike="noStrike">
                <a:solidFill>
                  <a:schemeClr val="lt1"/>
                </a:solidFill>
                <a:latin typeface="Arial"/>
                <a:ea typeface="Arial"/>
                <a:cs typeface="Arial"/>
                <a:sym typeface="Arial"/>
              </a:endParaRPr>
            </a:p>
          </p:txBody>
        </p:sp>
      </p:grpSp>
      <p:grpSp>
        <p:nvGrpSpPr>
          <p:cNvPr id="397" name="Google Shape;397;p48"/>
          <p:cNvGrpSpPr/>
          <p:nvPr/>
        </p:nvGrpSpPr>
        <p:grpSpPr>
          <a:xfrm>
            <a:off x="4524161" y="1550274"/>
            <a:ext cx="2409355" cy="3364619"/>
            <a:chOff x="4572084" y="1597469"/>
            <a:chExt cx="1827900" cy="2399700"/>
          </a:xfrm>
        </p:grpSpPr>
        <p:sp>
          <p:nvSpPr>
            <p:cNvPr id="398" name="Google Shape;398;p48"/>
            <p:cNvSpPr/>
            <p:nvPr/>
          </p:nvSpPr>
          <p:spPr>
            <a:xfrm rot="5400000">
              <a:off x="4286184" y="1883369"/>
              <a:ext cx="2399700" cy="1827900"/>
            </a:xfrm>
            <a:prstGeom prst="rightArrowCallout">
              <a:avLst>
                <a:gd fmla="val 9283" name="adj1"/>
                <a:gd fmla="val 13570" name="adj2"/>
                <a:gd fmla="val 16082" name="adj3"/>
                <a:gd fmla="val 81236" name="adj4"/>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48"/>
            <p:cNvSpPr/>
            <p:nvPr/>
          </p:nvSpPr>
          <p:spPr>
            <a:xfrm flipH="1" rot="10800000">
              <a:off x="4662018" y="1687411"/>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48"/>
            <p:cNvSpPr txBox="1"/>
            <p:nvPr/>
          </p:nvSpPr>
          <p:spPr>
            <a:xfrm>
              <a:off x="4794425"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100"/>
                <a:buFont typeface="Arial"/>
                <a:buNone/>
              </a:pPr>
              <a:r>
                <a:rPr b="1" i="0" lang="en" sz="1800" u="none" cap="none" strike="noStrike">
                  <a:solidFill>
                    <a:srgbClr val="FFFFFF"/>
                  </a:solidFill>
                  <a:latin typeface="Arial"/>
                  <a:ea typeface="Arial"/>
                  <a:cs typeface="Arial"/>
                  <a:sym typeface="Arial"/>
                </a:rPr>
                <a:t>Science cannot provide final answers</a:t>
              </a:r>
              <a:endParaRPr b="1" i="0" sz="1800" u="none" cap="none" strike="noStrike">
                <a:solidFill>
                  <a:srgbClr val="FFFFFF"/>
                </a:solidFill>
                <a:latin typeface="Arial"/>
                <a:ea typeface="Arial"/>
                <a:cs typeface="Arial"/>
                <a:sym typeface="Arial"/>
              </a:endParaRPr>
            </a:p>
          </p:txBody>
        </p:sp>
      </p:grpSp>
      <p:sp>
        <p:nvSpPr>
          <p:cNvPr id="401" name="Google Shape;40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can’t science answer? Yet</a:t>
            </a:r>
            <a:endParaRPr/>
          </a:p>
        </p:txBody>
      </p:sp>
      <p:grpSp>
        <p:nvGrpSpPr>
          <p:cNvPr id="407" name="Google Shape;407;p49"/>
          <p:cNvGrpSpPr/>
          <p:nvPr/>
        </p:nvGrpSpPr>
        <p:grpSpPr>
          <a:xfrm>
            <a:off x="2049394" y="742402"/>
            <a:ext cx="4988873" cy="4542654"/>
            <a:chOff x="2256566" y="677230"/>
            <a:chExt cx="4199742" cy="3941566"/>
          </a:xfrm>
        </p:grpSpPr>
        <p:sp>
          <p:nvSpPr>
            <p:cNvPr id="408" name="Google Shape;408;p49"/>
            <p:cNvSpPr/>
            <p:nvPr/>
          </p:nvSpPr>
          <p:spPr>
            <a:xfrm rot="-6597574">
              <a:off x="4161622" y="3198754"/>
              <a:ext cx="1247960" cy="1242834"/>
            </a:xfrm>
            <a:prstGeom prst="ellipse">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49"/>
            <p:cNvSpPr/>
            <p:nvPr/>
          </p:nvSpPr>
          <p:spPr>
            <a:xfrm rot="-6599386">
              <a:off x="2318596" y="1407533"/>
              <a:ext cx="440541" cy="440541"/>
            </a:xfrm>
            <a:prstGeom prst="ellipse">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49"/>
            <p:cNvSpPr/>
            <p:nvPr/>
          </p:nvSpPr>
          <p:spPr>
            <a:xfrm rot="-6598774">
              <a:off x="2530737" y="2418062"/>
              <a:ext cx="1657667" cy="1637547"/>
            </a:xfrm>
            <a:prstGeom prst="ellipse">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49"/>
            <p:cNvSpPr/>
            <p:nvPr/>
          </p:nvSpPr>
          <p:spPr>
            <a:xfrm rot="-6598701">
              <a:off x="4002121" y="987298"/>
              <a:ext cx="2159133" cy="2140345"/>
            </a:xfrm>
            <a:prstGeom prst="ellipse">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49"/>
            <p:cNvSpPr/>
            <p:nvPr/>
          </p:nvSpPr>
          <p:spPr>
            <a:xfrm rot="-6597866">
              <a:off x="2661829" y="2208216"/>
              <a:ext cx="629106" cy="629106"/>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49"/>
            <p:cNvSpPr/>
            <p:nvPr/>
          </p:nvSpPr>
          <p:spPr>
            <a:xfrm rot="-6597701">
              <a:off x="3267625" y="1113818"/>
              <a:ext cx="274172" cy="274172"/>
            </a:xfrm>
            <a:prstGeom prst="ellipse">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4" name="Google Shape;414;p49"/>
          <p:cNvSpPr/>
          <p:nvPr/>
        </p:nvSpPr>
        <p:spPr>
          <a:xfrm>
            <a:off x="6486644" y="2521441"/>
            <a:ext cx="2440200" cy="2440200"/>
          </a:xfrm>
          <a:prstGeom prst="ellipse">
            <a:avLst/>
          </a:prstGeom>
          <a:solidFill>
            <a:srgbClr val="0944A1"/>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49"/>
          <p:cNvSpPr txBox="1"/>
          <p:nvPr/>
        </p:nvSpPr>
        <p:spPr>
          <a:xfrm>
            <a:off x="6775400" y="3209950"/>
            <a:ext cx="1862700" cy="116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FFFFFF"/>
                </a:solidFill>
                <a:latin typeface="Roboto"/>
                <a:ea typeface="Roboto"/>
                <a:cs typeface="Roboto"/>
                <a:sym typeface="Roboto"/>
              </a:rPr>
              <a:t>What happens when you die?</a:t>
            </a:r>
            <a:endParaRPr b="1" i="0" sz="1900" u="none" cap="none" strike="noStrike">
              <a:solidFill>
                <a:srgbClr val="FFFFFF"/>
              </a:solidFill>
              <a:latin typeface="Roboto"/>
              <a:ea typeface="Roboto"/>
              <a:cs typeface="Roboto"/>
              <a:sym typeface="Roboto"/>
            </a:endParaRPr>
          </a:p>
        </p:txBody>
      </p:sp>
      <p:grpSp>
        <p:nvGrpSpPr>
          <p:cNvPr id="416" name="Google Shape;416;p49"/>
          <p:cNvGrpSpPr/>
          <p:nvPr/>
        </p:nvGrpSpPr>
        <p:grpSpPr>
          <a:xfrm>
            <a:off x="175612" y="1859853"/>
            <a:ext cx="1423800" cy="1423800"/>
            <a:chOff x="3490737" y="1374053"/>
            <a:chExt cx="1423800" cy="1423800"/>
          </a:xfrm>
        </p:grpSpPr>
        <p:sp>
          <p:nvSpPr>
            <p:cNvPr id="417" name="Google Shape;417;p49"/>
            <p:cNvSpPr/>
            <p:nvPr/>
          </p:nvSpPr>
          <p:spPr>
            <a:xfrm>
              <a:off x="3490737" y="1374053"/>
              <a:ext cx="1423800" cy="1423800"/>
            </a:xfrm>
            <a:prstGeom prst="ellipse">
              <a:avLst/>
            </a:prstGeom>
            <a:solidFill>
              <a:srgbClr val="0D5DD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49"/>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Can we travel through time?</a:t>
              </a:r>
              <a:endParaRPr b="1" i="0" sz="1500" u="none" cap="none" strike="noStrike">
                <a:solidFill>
                  <a:srgbClr val="FFFFFF"/>
                </a:solidFill>
                <a:latin typeface="Roboto"/>
                <a:ea typeface="Roboto"/>
                <a:cs typeface="Roboto"/>
                <a:sym typeface="Roboto"/>
              </a:endParaRPr>
            </a:p>
          </p:txBody>
        </p:sp>
      </p:grpSp>
      <p:grpSp>
        <p:nvGrpSpPr>
          <p:cNvPr id="419" name="Google Shape;419;p49"/>
          <p:cNvGrpSpPr/>
          <p:nvPr/>
        </p:nvGrpSpPr>
        <p:grpSpPr>
          <a:xfrm>
            <a:off x="635153" y="3644689"/>
            <a:ext cx="1498800" cy="1498800"/>
            <a:chOff x="644203" y="3718814"/>
            <a:chExt cx="1498800" cy="1498800"/>
          </a:xfrm>
        </p:grpSpPr>
        <p:sp>
          <p:nvSpPr>
            <p:cNvPr id="420" name="Google Shape;420;p49"/>
            <p:cNvSpPr/>
            <p:nvPr/>
          </p:nvSpPr>
          <p:spPr>
            <a:xfrm>
              <a:off x="644203" y="3718814"/>
              <a:ext cx="1498800" cy="1498800"/>
            </a:xfrm>
            <a:prstGeom prst="ellipse">
              <a:avLst/>
            </a:prstGeom>
            <a:solidFill>
              <a:srgbClr val="0C58D3"/>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49"/>
            <p:cNvSpPr txBox="1"/>
            <p:nvPr/>
          </p:nvSpPr>
          <p:spPr>
            <a:xfrm>
              <a:off x="856976" y="3995875"/>
              <a:ext cx="10734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Roboto"/>
                  <a:ea typeface="Roboto"/>
                  <a:cs typeface="Roboto"/>
                  <a:sym typeface="Roboto"/>
                </a:rPr>
                <a:t>How did life begin?</a:t>
              </a:r>
              <a:endParaRPr b="1" i="0" sz="1700" u="none" cap="none" strike="noStrike">
                <a:solidFill>
                  <a:srgbClr val="FFFFFF"/>
                </a:solidFill>
                <a:latin typeface="Roboto"/>
                <a:ea typeface="Roboto"/>
                <a:cs typeface="Roboto"/>
                <a:sym typeface="Roboto"/>
              </a:endParaRPr>
            </a:p>
          </p:txBody>
        </p:sp>
      </p:grpSp>
      <p:grpSp>
        <p:nvGrpSpPr>
          <p:cNvPr id="422" name="Google Shape;422;p49"/>
          <p:cNvGrpSpPr/>
          <p:nvPr/>
        </p:nvGrpSpPr>
        <p:grpSpPr>
          <a:xfrm>
            <a:off x="7292484" y="1022405"/>
            <a:ext cx="1030262" cy="1030262"/>
            <a:chOff x="3490737" y="1374053"/>
            <a:chExt cx="1423800" cy="1423800"/>
          </a:xfrm>
        </p:grpSpPr>
        <p:sp>
          <p:nvSpPr>
            <p:cNvPr id="423" name="Google Shape;423;p49"/>
            <p:cNvSpPr/>
            <p:nvPr/>
          </p:nvSpPr>
          <p:spPr>
            <a:xfrm>
              <a:off x="3490737" y="1374053"/>
              <a:ext cx="1423800" cy="1423800"/>
            </a:xfrm>
            <a:prstGeom prst="ellipse">
              <a:avLst/>
            </a:prstGeom>
            <a:solidFill>
              <a:srgbClr val="0D5DD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4" name="Google Shape;424;p49"/>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Roboto"/>
                  <a:ea typeface="Roboto"/>
                  <a:cs typeface="Roboto"/>
                  <a:sym typeface="Roboto"/>
                </a:rPr>
                <a:t>Is reality real?</a:t>
              </a:r>
              <a:endParaRPr b="1" i="0" sz="1400" u="none" cap="none" strike="noStrike">
                <a:solidFill>
                  <a:srgbClr val="FFFFFF"/>
                </a:solidFill>
                <a:latin typeface="Roboto"/>
                <a:ea typeface="Roboto"/>
                <a:cs typeface="Roboto"/>
                <a:sym typeface="Roboto"/>
              </a:endParaRPr>
            </a:p>
          </p:txBody>
        </p:sp>
      </p:grpSp>
      <p:sp>
        <p:nvSpPr>
          <p:cNvPr id="425" name="Google Shape;425;p49"/>
          <p:cNvSpPr txBox="1"/>
          <p:nvPr/>
        </p:nvSpPr>
        <p:spPr>
          <a:xfrm>
            <a:off x="2829126" y="3159750"/>
            <a:ext cx="10734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Roboto"/>
                <a:ea typeface="Roboto"/>
                <a:cs typeface="Roboto"/>
                <a:sym typeface="Roboto"/>
              </a:rPr>
              <a:t>Is the universe infinite?</a:t>
            </a:r>
            <a:endParaRPr b="1" i="0" sz="1700" u="none" cap="none" strike="noStrike">
              <a:solidFill>
                <a:srgbClr val="FFFFFF"/>
              </a:solidFill>
              <a:latin typeface="Roboto"/>
              <a:ea typeface="Roboto"/>
              <a:cs typeface="Roboto"/>
              <a:sym typeface="Roboto"/>
            </a:endParaRPr>
          </a:p>
        </p:txBody>
      </p:sp>
      <p:sp>
        <p:nvSpPr>
          <p:cNvPr id="426" name="Google Shape;426;p49"/>
          <p:cNvSpPr txBox="1"/>
          <p:nvPr/>
        </p:nvSpPr>
        <p:spPr>
          <a:xfrm>
            <a:off x="4713425" y="1864350"/>
            <a:ext cx="12450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FFFFF"/>
                </a:solidFill>
                <a:latin typeface="Roboto"/>
                <a:ea typeface="Roboto"/>
                <a:cs typeface="Roboto"/>
                <a:sym typeface="Roboto"/>
              </a:rPr>
              <a:t>Are we alone in the Universe</a:t>
            </a:r>
            <a:r>
              <a:rPr b="1" i="0" lang="en" sz="1700" u="none" cap="none" strike="noStrike">
                <a:solidFill>
                  <a:srgbClr val="FFFFFF"/>
                </a:solidFill>
                <a:latin typeface="Roboto"/>
                <a:ea typeface="Roboto"/>
                <a:cs typeface="Roboto"/>
                <a:sym typeface="Roboto"/>
              </a:rPr>
              <a:t>?</a:t>
            </a:r>
            <a:endParaRPr b="1" i="0" sz="1700" u="none" cap="none" strike="noStrike">
              <a:solidFill>
                <a:srgbClr val="FFFFFF"/>
              </a:solidFill>
              <a:latin typeface="Roboto"/>
              <a:ea typeface="Roboto"/>
              <a:cs typeface="Roboto"/>
              <a:sym typeface="Roboto"/>
            </a:endParaRPr>
          </a:p>
        </p:txBody>
      </p:sp>
      <p:sp>
        <p:nvSpPr>
          <p:cNvPr id="427" name="Google Shape;427;p49"/>
          <p:cNvSpPr txBox="1"/>
          <p:nvPr/>
        </p:nvSpPr>
        <p:spPr>
          <a:xfrm>
            <a:off x="4505526" y="3921750"/>
            <a:ext cx="10734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Roboto"/>
                <a:ea typeface="Roboto"/>
                <a:cs typeface="Roboto"/>
                <a:sym typeface="Roboto"/>
              </a:rPr>
              <a:t>Do animals have souls?</a:t>
            </a:r>
            <a:endParaRPr b="1" i="0" sz="1700" u="none" cap="none" strike="noStrike">
              <a:solidFill>
                <a:srgbClr val="FFFFFF"/>
              </a:solidFill>
              <a:latin typeface="Roboto"/>
              <a:ea typeface="Roboto"/>
              <a:cs typeface="Roboto"/>
              <a:sym typeface="Roboto"/>
            </a:endParaRPr>
          </a:p>
        </p:txBody>
      </p:sp>
      <p:sp>
        <p:nvSpPr>
          <p:cNvPr id="428" name="Google Shape;42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Final Thoughts</a:t>
            </a:r>
            <a:endParaRPr/>
          </a:p>
        </p:txBody>
      </p:sp>
      <p:sp>
        <p:nvSpPr>
          <p:cNvPr id="434" name="Google Shape;434;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latin typeface="Roboto"/>
                <a:ea typeface="Roboto"/>
                <a:cs typeface="Roboto"/>
                <a:sym typeface="Roboto"/>
              </a:rPr>
              <a:t>For each limitation attributed to science, there is power in the process</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a:p>
            <a:pPr indent="-342900" lvl="0" marL="457200" rtl="0" algn="l">
              <a:lnSpc>
                <a:spcPct val="115000"/>
              </a:lnSpc>
              <a:spcBef>
                <a:spcPts val="0"/>
              </a:spcBef>
              <a:spcAft>
                <a:spcPts val="0"/>
              </a:spcAft>
              <a:buSzPts val="1800"/>
              <a:buChar char="●"/>
            </a:pPr>
            <a:r>
              <a:rPr lang="en">
                <a:latin typeface="Roboto"/>
                <a:ea typeface="Roboto"/>
                <a:cs typeface="Roboto"/>
                <a:sym typeface="Roboto"/>
              </a:rPr>
              <a:t>You don’t trust scientists - You trust Science</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a:p>
            <a:pPr indent="-342900" lvl="0" marL="457200" rtl="0" algn="l">
              <a:lnSpc>
                <a:spcPct val="115000"/>
              </a:lnSpc>
              <a:spcBef>
                <a:spcPts val="0"/>
              </a:spcBef>
              <a:spcAft>
                <a:spcPts val="0"/>
              </a:spcAft>
              <a:buSzPts val="1800"/>
              <a:buChar char="●"/>
            </a:pPr>
            <a:r>
              <a:rPr lang="en">
                <a:latin typeface="Roboto"/>
                <a:ea typeface="Roboto"/>
                <a:cs typeface="Roboto"/>
                <a:sym typeface="Roboto"/>
              </a:rPr>
              <a:t>Science is of value to society while it has limitations as a human endeavor</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a:p>
            <a:pPr indent="-342900" lvl="0" marL="457200" rtl="0" algn="l">
              <a:lnSpc>
                <a:spcPct val="115000"/>
              </a:lnSpc>
              <a:spcBef>
                <a:spcPts val="0"/>
              </a:spcBef>
              <a:spcAft>
                <a:spcPts val="0"/>
              </a:spcAft>
              <a:buSzPts val="1800"/>
              <a:buFont typeface="Roboto"/>
              <a:buChar char="●"/>
            </a:pPr>
            <a:r>
              <a:rPr lang="en">
                <a:latin typeface="Roboto"/>
                <a:ea typeface="Roboto"/>
                <a:cs typeface="Roboto"/>
                <a:sym typeface="Roboto"/>
              </a:rPr>
              <a:t>There are many things that science cannot do</a:t>
            </a:r>
            <a:endParaRPr>
              <a:latin typeface="Roboto"/>
              <a:ea typeface="Roboto"/>
              <a:cs typeface="Roboto"/>
              <a:sym typeface="Roboto"/>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1600"/>
              </a:spcAft>
              <a:buSzPts val="1800"/>
              <a:buNone/>
            </a:pPr>
            <a:r>
              <a:t/>
            </a:r>
            <a:endParaRPr/>
          </a:p>
        </p:txBody>
      </p:sp>
      <p:sp>
        <p:nvSpPr>
          <p:cNvPr id="435" name="Google Shape;435;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grpSp>
        <p:nvGrpSpPr>
          <p:cNvPr id="440" name="Google Shape;440;p51"/>
          <p:cNvGrpSpPr/>
          <p:nvPr/>
        </p:nvGrpSpPr>
        <p:grpSpPr>
          <a:xfrm>
            <a:off x="3451411" y="2098847"/>
            <a:ext cx="2669123" cy="2745705"/>
            <a:chOff x="3451411" y="2479847"/>
            <a:chExt cx="2669123" cy="2745705"/>
          </a:xfrm>
        </p:grpSpPr>
        <p:sp>
          <p:nvSpPr>
            <p:cNvPr id="441" name="Google Shape;441;p51"/>
            <p:cNvSpPr/>
            <p:nvPr/>
          </p:nvSpPr>
          <p:spPr>
            <a:xfrm rot="-2700000">
              <a:off x="3709147" y="3080460"/>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2" name="Google Shape;442;p51"/>
            <p:cNvSpPr/>
            <p:nvPr/>
          </p:nvSpPr>
          <p:spPr>
            <a:xfrm rot="-2700000">
              <a:off x="3773733" y="2873178"/>
              <a:ext cx="1764275" cy="1573502"/>
            </a:xfrm>
            <a:custGeom>
              <a:rect b="b" l="l" r="r" t="t"/>
              <a:pathLst>
                <a:path extrusionOk="0" h="254" w="285">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3" name="Google Shape;443;p51"/>
            <p:cNvSpPr txBox="1"/>
            <p:nvPr/>
          </p:nvSpPr>
          <p:spPr>
            <a:xfrm>
              <a:off x="3823936" y="3427182"/>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Power and Limitations of Science</a:t>
              </a:r>
              <a:endParaRPr b="1" i="0" sz="1500" u="none" cap="none" strike="noStrike">
                <a:solidFill>
                  <a:srgbClr val="FFFFFF"/>
                </a:solidFill>
                <a:latin typeface="Roboto"/>
                <a:ea typeface="Roboto"/>
                <a:cs typeface="Roboto"/>
                <a:sym typeface="Roboto"/>
              </a:endParaRPr>
            </a:p>
          </p:txBody>
        </p:sp>
      </p:grpSp>
      <p:grpSp>
        <p:nvGrpSpPr>
          <p:cNvPr id="444" name="Google Shape;444;p51"/>
          <p:cNvGrpSpPr/>
          <p:nvPr/>
        </p:nvGrpSpPr>
        <p:grpSpPr>
          <a:xfrm>
            <a:off x="4481729" y="641053"/>
            <a:ext cx="2744808" cy="2664963"/>
            <a:chOff x="4481729" y="1022053"/>
            <a:chExt cx="2744808" cy="2664963"/>
          </a:xfrm>
        </p:grpSpPr>
        <p:sp>
          <p:nvSpPr>
            <p:cNvPr id="445" name="Google Shape;445;p51"/>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6" name="Google Shape;446;p51"/>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7" name="Google Shape;447;p51"/>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Language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of Science</a:t>
              </a:r>
              <a:endParaRPr b="1" i="0" sz="1500" u="none" cap="none" strike="noStrike">
                <a:solidFill>
                  <a:srgbClr val="FFFFFF"/>
                </a:solidFill>
                <a:latin typeface="Roboto"/>
                <a:ea typeface="Roboto"/>
                <a:cs typeface="Roboto"/>
                <a:sym typeface="Roboto"/>
              </a:endParaRPr>
            </a:p>
          </p:txBody>
        </p:sp>
      </p:grpSp>
      <p:grpSp>
        <p:nvGrpSpPr>
          <p:cNvPr id="448" name="Google Shape;448;p51"/>
          <p:cNvGrpSpPr/>
          <p:nvPr/>
        </p:nvGrpSpPr>
        <p:grpSpPr>
          <a:xfrm>
            <a:off x="3026171" y="-457686"/>
            <a:ext cx="2655025" cy="2740083"/>
            <a:chOff x="3026171" y="-76686"/>
            <a:chExt cx="2655025" cy="2740083"/>
          </a:xfrm>
        </p:grpSpPr>
        <p:sp>
          <p:nvSpPr>
            <p:cNvPr id="449" name="Google Shape;449;p51"/>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50" name="Google Shape;450;p51"/>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51" name="Google Shape;451;p51"/>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452" name="Google Shape;45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will students demonstrate if they can?</a:t>
            </a:r>
            <a:endParaRPr/>
          </a:p>
        </p:txBody>
      </p:sp>
      <p:sp>
        <p:nvSpPr>
          <p:cNvPr id="458" name="Google Shape;458;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latin typeface="Roboto"/>
                <a:ea typeface="Roboto"/>
                <a:cs typeface="Roboto"/>
                <a:sym typeface="Roboto"/>
              </a:rPr>
              <a:t>Describe, using examples, the power and limits of science. </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a:p>
            <a:pPr indent="-342900" lvl="0" marL="457200" rtl="0" algn="l">
              <a:lnSpc>
                <a:spcPct val="115000"/>
              </a:lnSpc>
              <a:spcBef>
                <a:spcPts val="0"/>
              </a:spcBef>
              <a:spcAft>
                <a:spcPts val="0"/>
              </a:spcAft>
              <a:buSzPts val="1800"/>
              <a:buChar char="●"/>
            </a:pPr>
            <a:r>
              <a:rPr lang="en">
                <a:latin typeface="Roboto"/>
                <a:ea typeface="Roboto"/>
                <a:cs typeface="Roboto"/>
                <a:sym typeface="Roboto"/>
              </a:rPr>
              <a:t>Students will recognize the value of science to society while acknowledging the limitations of the process as a human endeavor.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1600"/>
              </a:spcAft>
              <a:buSzPts val="1800"/>
              <a:buNone/>
            </a:pPr>
            <a:r>
              <a:t/>
            </a:r>
            <a:endParaRPr/>
          </a:p>
        </p:txBody>
      </p:sp>
      <p:sp>
        <p:nvSpPr>
          <p:cNvPr id="459" name="Google Shape;459;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grpSp>
        <p:nvGrpSpPr>
          <p:cNvPr id="136" name="Google Shape;136;p26"/>
          <p:cNvGrpSpPr/>
          <p:nvPr/>
        </p:nvGrpSpPr>
        <p:grpSpPr>
          <a:xfrm>
            <a:off x="3451411" y="2098847"/>
            <a:ext cx="2669123" cy="2745705"/>
            <a:chOff x="3451411" y="2479847"/>
            <a:chExt cx="2669123" cy="2745705"/>
          </a:xfrm>
        </p:grpSpPr>
        <p:sp>
          <p:nvSpPr>
            <p:cNvPr id="137" name="Google Shape;137;p26"/>
            <p:cNvSpPr/>
            <p:nvPr/>
          </p:nvSpPr>
          <p:spPr>
            <a:xfrm rot="-2700000">
              <a:off x="3709147" y="3080460"/>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8" name="Google Shape;138;p26"/>
            <p:cNvSpPr/>
            <p:nvPr/>
          </p:nvSpPr>
          <p:spPr>
            <a:xfrm rot="-2700000">
              <a:off x="3773733" y="2873178"/>
              <a:ext cx="1764275" cy="1573502"/>
            </a:xfrm>
            <a:custGeom>
              <a:rect b="b" l="l" r="r" t="t"/>
              <a:pathLst>
                <a:path extrusionOk="0" h="254" w="285">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9" name="Google Shape;139;p26"/>
            <p:cNvSpPr txBox="1"/>
            <p:nvPr/>
          </p:nvSpPr>
          <p:spPr>
            <a:xfrm>
              <a:off x="3823936" y="3427182"/>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Power and Limitations of Science</a:t>
              </a:r>
              <a:endParaRPr b="1" i="0" sz="1500" u="none" cap="none" strike="noStrike">
                <a:solidFill>
                  <a:srgbClr val="FFFFFF"/>
                </a:solidFill>
                <a:latin typeface="Roboto"/>
                <a:ea typeface="Roboto"/>
                <a:cs typeface="Roboto"/>
                <a:sym typeface="Roboto"/>
              </a:endParaRPr>
            </a:p>
          </p:txBody>
        </p:sp>
      </p:grpSp>
      <p:sp>
        <p:nvSpPr>
          <p:cNvPr id="140" name="Google Shape;14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Homework</a:t>
            </a:r>
            <a:endParaRPr/>
          </a:p>
        </p:txBody>
      </p:sp>
      <p:sp>
        <p:nvSpPr>
          <p:cNvPr id="465" name="Google Shape;465;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Complete the attached quiz.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rPr lang="en"/>
              <a:t>Which of the following is a limitation of science - list them</a:t>
            </a:r>
            <a:endParaRPr/>
          </a:p>
          <a:p>
            <a:pPr indent="0" lvl="0" marL="0" rtl="0" algn="l">
              <a:lnSpc>
                <a:spcPct val="115000"/>
              </a:lnSpc>
              <a:spcBef>
                <a:spcPts val="1600"/>
              </a:spcBef>
              <a:spcAft>
                <a:spcPts val="0"/>
              </a:spcAft>
              <a:buSzPts val="1800"/>
              <a:buNone/>
            </a:pPr>
            <a:r>
              <a:rPr lang="en"/>
              <a:t>Which of the following is a power of science - list them</a:t>
            </a:r>
            <a:endParaRPr/>
          </a:p>
          <a:p>
            <a:pPr indent="0" lvl="0" marL="0" rtl="0" algn="l">
              <a:lnSpc>
                <a:spcPct val="115000"/>
              </a:lnSpc>
              <a:spcBef>
                <a:spcPts val="1600"/>
              </a:spcBef>
              <a:spcAft>
                <a:spcPts val="0"/>
              </a:spcAft>
              <a:buSzPts val="1800"/>
              <a:buNone/>
            </a:pPr>
            <a:r>
              <a:rPr lang="en"/>
              <a:t>Which of following is an example of bias in the sciences</a:t>
            </a:r>
            <a:endParaRPr/>
          </a:p>
          <a:p>
            <a:pPr indent="0" lvl="0" marL="0" rtl="0" algn="l">
              <a:lnSpc>
                <a:spcPct val="115000"/>
              </a:lnSpc>
              <a:spcBef>
                <a:spcPts val="1600"/>
              </a:spcBef>
              <a:spcAft>
                <a:spcPts val="1600"/>
              </a:spcAft>
              <a:buSzPts val="1800"/>
              <a:buNone/>
            </a:pPr>
            <a:r>
              <a:rPr lang="en"/>
              <a:t>What can science do for us </a:t>
            </a:r>
            <a:endParaRPr/>
          </a:p>
        </p:txBody>
      </p:sp>
      <p:sp>
        <p:nvSpPr>
          <p:cNvPr id="466" name="Google Shape;46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Resources</a:t>
            </a:r>
            <a:endParaRPr/>
          </a:p>
        </p:txBody>
      </p:sp>
      <p:sp>
        <p:nvSpPr>
          <p:cNvPr id="472" name="Google Shape;472;p54"/>
          <p:cNvSpPr txBox="1"/>
          <p:nvPr>
            <p:ph idx="1" type="body"/>
          </p:nvPr>
        </p:nvSpPr>
        <p:spPr>
          <a:xfrm>
            <a:off x="311700" y="771475"/>
            <a:ext cx="8709300" cy="3416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i="1" lang="en" sz="1100">
                <a:solidFill>
                  <a:schemeClr val="dk1"/>
                </a:solidFill>
                <a:uFill>
                  <a:noFill/>
                </a:uFill>
                <a:hlinkClick r:id="rId3">
                  <a:extLst>
                    <a:ext uri="{A12FA001-AC4F-418D-AE19-62706E023703}">
                      <ahyp:hlinkClr val="tx"/>
                    </a:ext>
                  </a:extLst>
                </a:hlinkClick>
              </a:rPr>
              <a:t>10 Questions That Science Can’t Answer Yet</a:t>
            </a:r>
            <a:r>
              <a:rPr lang="en" sz="1100">
                <a:solidFill>
                  <a:schemeClr val="dk1"/>
                </a:solidFill>
                <a:uFill>
                  <a:noFill/>
                </a:uFill>
                <a:hlinkClick r:id="rId4">
                  <a:extLst>
                    <a:ext uri="{A12FA001-AC4F-418D-AE19-62706E023703}">
                      <ahyp:hlinkClr val="tx"/>
                    </a:ext>
                  </a:extLst>
                </a:hlinkClick>
              </a:rPr>
              <a:t>. (2016, April 6). HowStuffWorks. https://science.howstuffworks.com/innovation/scientific-experiments/10-questions-science-cant-answer-yet.htm</a:t>
            </a:r>
            <a:endParaRPr sz="1100">
              <a:solidFill>
                <a:schemeClr val="dk1"/>
              </a:solidFill>
            </a:endParaRPr>
          </a:p>
          <a:p>
            <a:pPr indent="-330200" lvl="0" marL="457200" rtl="0" algn="l">
              <a:lnSpc>
                <a:spcPct val="100000"/>
              </a:lnSpc>
              <a:spcBef>
                <a:spcPts val="0"/>
              </a:spcBef>
              <a:spcAft>
                <a:spcPts val="0"/>
              </a:spcAft>
              <a:buSzPts val="1600"/>
              <a:buChar char="●"/>
            </a:pPr>
            <a:r>
              <a:rPr lang="en" sz="1100">
                <a:solidFill>
                  <a:schemeClr val="dk1"/>
                </a:solidFill>
                <a:uFill>
                  <a:noFill/>
                </a:uFill>
                <a:hlinkClick r:id="rId5">
                  <a:extLst>
                    <a:ext uri="{A12FA001-AC4F-418D-AE19-62706E023703}">
                      <ahyp:hlinkClr val="tx"/>
                    </a:ext>
                  </a:extLst>
                </a:hlinkClick>
              </a:rPr>
              <a:t>Asplund, M., &amp; Welle, C. G. (2018). Advancing Science: How Bias Holds Us Back. </a:t>
            </a:r>
            <a:r>
              <a:rPr i="1" lang="en" sz="1100">
                <a:solidFill>
                  <a:schemeClr val="dk1"/>
                </a:solidFill>
                <a:uFill>
                  <a:noFill/>
                </a:uFill>
                <a:hlinkClick r:id="rId6">
                  <a:extLst>
                    <a:ext uri="{A12FA001-AC4F-418D-AE19-62706E023703}">
                      <ahyp:hlinkClr val="tx"/>
                    </a:ext>
                  </a:extLst>
                </a:hlinkClick>
              </a:rPr>
              <a:t>Neuron</a:t>
            </a:r>
            <a:r>
              <a:rPr lang="en" sz="1100">
                <a:solidFill>
                  <a:schemeClr val="dk1"/>
                </a:solidFill>
                <a:uFill>
                  <a:noFill/>
                </a:uFill>
                <a:hlinkClick r:id="rId7">
                  <a:extLst>
                    <a:ext uri="{A12FA001-AC4F-418D-AE19-62706E023703}">
                      <ahyp:hlinkClr val="tx"/>
                    </a:ext>
                  </a:extLst>
                </a:hlinkClick>
              </a:rPr>
              <a:t>, </a:t>
            </a:r>
            <a:r>
              <a:rPr i="1" lang="en" sz="1100">
                <a:solidFill>
                  <a:schemeClr val="dk1"/>
                </a:solidFill>
                <a:uFill>
                  <a:noFill/>
                </a:uFill>
                <a:hlinkClick r:id="rId8">
                  <a:extLst>
                    <a:ext uri="{A12FA001-AC4F-418D-AE19-62706E023703}">
                      <ahyp:hlinkClr val="tx"/>
                    </a:ext>
                  </a:extLst>
                </a:hlinkClick>
              </a:rPr>
              <a:t>99</a:t>
            </a:r>
            <a:r>
              <a:rPr lang="en" sz="1100">
                <a:solidFill>
                  <a:schemeClr val="dk1"/>
                </a:solidFill>
                <a:uFill>
                  <a:noFill/>
                </a:uFill>
                <a:hlinkClick r:id="rId9">
                  <a:extLst>
                    <a:ext uri="{A12FA001-AC4F-418D-AE19-62706E023703}">
                      <ahyp:hlinkClr val="tx"/>
                    </a:ext>
                  </a:extLst>
                </a:hlinkClick>
              </a:rPr>
              <a:t>(4), 635–639. https://doi.org/10.1016/j.neuron.2018.07.045</a:t>
            </a:r>
            <a:endParaRPr sz="1100">
              <a:solidFill>
                <a:schemeClr val="dk1"/>
              </a:solidFill>
            </a:endParaRPr>
          </a:p>
          <a:p>
            <a:pPr indent="-330200" lvl="0" marL="457200" rtl="0" algn="l">
              <a:lnSpc>
                <a:spcPct val="100000"/>
              </a:lnSpc>
              <a:spcBef>
                <a:spcPts val="0"/>
              </a:spcBef>
              <a:spcAft>
                <a:spcPts val="0"/>
              </a:spcAft>
              <a:buSzPts val="1600"/>
              <a:buChar char="●"/>
            </a:pPr>
            <a:r>
              <a:rPr lang="en" sz="1100">
                <a:solidFill>
                  <a:schemeClr val="dk1"/>
                </a:solidFill>
                <a:uFill>
                  <a:noFill/>
                </a:uFill>
                <a:hlinkClick r:id="rId10">
                  <a:extLst>
                    <a:ext uri="{A12FA001-AC4F-418D-AE19-62706E023703}">
                      <ahyp:hlinkClr val="tx"/>
                    </a:ext>
                  </a:extLst>
                </a:hlinkClick>
              </a:rPr>
              <a:t>Council, N. R. (1996). </a:t>
            </a:r>
            <a:r>
              <a:rPr i="1" lang="en" sz="1100">
                <a:solidFill>
                  <a:schemeClr val="dk1"/>
                </a:solidFill>
                <a:uFill>
                  <a:noFill/>
                </a:uFill>
                <a:hlinkClick r:id="rId11">
                  <a:extLst>
                    <a:ext uri="{A12FA001-AC4F-418D-AE19-62706E023703}">
                      <ahyp:hlinkClr val="tx"/>
                    </a:ext>
                  </a:extLst>
                </a:hlinkClick>
              </a:rPr>
              <a:t>National Science Education Standards</a:t>
            </a:r>
            <a:r>
              <a:rPr lang="en" sz="1100">
                <a:solidFill>
                  <a:schemeClr val="dk1"/>
                </a:solidFill>
                <a:uFill>
                  <a:noFill/>
                </a:uFill>
                <a:hlinkClick r:id="rId12">
                  <a:extLst>
                    <a:ext uri="{A12FA001-AC4F-418D-AE19-62706E023703}">
                      <ahyp:hlinkClr val="tx"/>
                    </a:ext>
                  </a:extLst>
                </a:hlinkClick>
              </a:rPr>
              <a:t>. https://doi.org/10.17226/4962</a:t>
            </a:r>
            <a:endParaRPr sz="1100">
              <a:solidFill>
                <a:schemeClr val="dk1"/>
              </a:solidFill>
            </a:endParaRPr>
          </a:p>
          <a:p>
            <a:pPr indent="-330200" lvl="0" marL="457200" rtl="0" algn="l">
              <a:lnSpc>
                <a:spcPct val="100000"/>
              </a:lnSpc>
              <a:spcBef>
                <a:spcPts val="0"/>
              </a:spcBef>
              <a:spcAft>
                <a:spcPts val="0"/>
              </a:spcAft>
              <a:buSzPts val="1600"/>
              <a:buChar char="●"/>
            </a:pPr>
            <a:r>
              <a:rPr i="1" lang="en" sz="1100">
                <a:solidFill>
                  <a:schemeClr val="dk1"/>
                </a:solidFill>
                <a:uFill>
                  <a:noFill/>
                </a:uFill>
                <a:hlinkClick r:id="rId13">
                  <a:extLst>
                    <a:ext uri="{A12FA001-AC4F-418D-AE19-62706E023703}">
                      <ahyp:hlinkClr val="tx"/>
                    </a:ext>
                  </a:extLst>
                </a:hlinkClick>
              </a:rPr>
              <a:t>Dismantling systemic racism in science | Science</a:t>
            </a:r>
            <a:r>
              <a:rPr lang="en" sz="1100">
                <a:solidFill>
                  <a:schemeClr val="dk1"/>
                </a:solidFill>
                <a:uFill>
                  <a:noFill/>
                </a:uFill>
                <a:hlinkClick r:id="rId14">
                  <a:extLst>
                    <a:ext uri="{A12FA001-AC4F-418D-AE19-62706E023703}">
                      <ahyp:hlinkClr val="tx"/>
                    </a:ext>
                  </a:extLst>
                </a:hlinkClick>
              </a:rPr>
              <a:t>. (n.d.). Retrieved December 31, 2020, from https://science.sciencemag.org/content/369/6505/780.3</a:t>
            </a:r>
            <a:endParaRPr sz="1100">
              <a:solidFill>
                <a:schemeClr val="dk1"/>
              </a:solidFill>
            </a:endParaRPr>
          </a:p>
          <a:p>
            <a:pPr indent="-330200" lvl="0" marL="457200" rtl="0" algn="l">
              <a:lnSpc>
                <a:spcPct val="100000"/>
              </a:lnSpc>
              <a:spcBef>
                <a:spcPts val="0"/>
              </a:spcBef>
              <a:spcAft>
                <a:spcPts val="0"/>
              </a:spcAft>
              <a:buSzPts val="1600"/>
              <a:buChar char="●"/>
            </a:pPr>
            <a:r>
              <a:rPr lang="en" sz="1100">
                <a:solidFill>
                  <a:schemeClr val="dk1"/>
                </a:solidFill>
                <a:uFill>
                  <a:noFill/>
                </a:uFill>
                <a:hlinkClick r:id="rId15">
                  <a:extLst>
                    <a:ext uri="{A12FA001-AC4F-418D-AE19-62706E023703}">
                      <ahyp:hlinkClr val="tx"/>
                    </a:ext>
                  </a:extLst>
                </a:hlinkClick>
              </a:rPr>
              <a:t>Gauch, H. G. (n.d.). </a:t>
            </a:r>
            <a:r>
              <a:rPr i="1" lang="en" sz="1100">
                <a:solidFill>
                  <a:schemeClr val="dk1"/>
                </a:solidFill>
                <a:uFill>
                  <a:noFill/>
                </a:uFill>
                <a:hlinkClick r:id="rId16">
                  <a:extLst>
                    <a:ext uri="{A12FA001-AC4F-418D-AE19-62706E023703}">
                      <ahyp:hlinkClr val="tx"/>
                    </a:ext>
                  </a:extLst>
                </a:hlinkClick>
              </a:rPr>
              <a:t>1 The Resources, Powers, and Limits of Science</a:t>
            </a:r>
            <a:r>
              <a:rPr lang="en" sz="1100">
                <a:solidFill>
                  <a:schemeClr val="dk1"/>
                </a:solidFill>
                <a:uFill>
                  <a:noFill/>
                </a:uFill>
                <a:hlinkClick r:id="rId17">
                  <a:extLst>
                    <a:ext uri="{A12FA001-AC4F-418D-AE19-62706E023703}">
                      <ahyp:hlinkClr val="tx"/>
                    </a:ext>
                  </a:extLst>
                </a:hlinkClick>
              </a:rPr>
              <a:t>. 19.</a:t>
            </a:r>
            <a:endParaRPr sz="1100">
              <a:solidFill>
                <a:schemeClr val="dk1"/>
              </a:solidFill>
            </a:endParaRPr>
          </a:p>
          <a:p>
            <a:pPr indent="-330200" lvl="0" marL="457200" rtl="0" algn="l">
              <a:lnSpc>
                <a:spcPct val="100000"/>
              </a:lnSpc>
              <a:spcBef>
                <a:spcPts val="0"/>
              </a:spcBef>
              <a:spcAft>
                <a:spcPts val="0"/>
              </a:spcAft>
              <a:buSzPts val="1600"/>
              <a:buChar char="●"/>
            </a:pPr>
            <a:r>
              <a:rPr lang="en" sz="1100">
                <a:solidFill>
                  <a:schemeClr val="dk1"/>
                </a:solidFill>
                <a:uFill>
                  <a:noFill/>
                </a:uFill>
                <a:hlinkClick r:id="rId18">
                  <a:extLst>
                    <a:ext uri="{A12FA001-AC4F-418D-AE19-62706E023703}">
                      <ahyp:hlinkClr val="tx"/>
                    </a:ext>
                  </a:extLst>
                </a:hlinkClick>
              </a:rPr>
              <a:t>Ornish, D. D. (500, 06:51). </a:t>
            </a:r>
            <a:r>
              <a:rPr i="1" lang="en" sz="1100">
                <a:solidFill>
                  <a:schemeClr val="dk1"/>
                </a:solidFill>
                <a:uFill>
                  <a:noFill/>
                </a:uFill>
                <a:hlinkClick r:id="rId19">
                  <a:extLst>
                    <a:ext uri="{A12FA001-AC4F-418D-AE19-62706E023703}">
                      <ahyp:hlinkClr val="tx"/>
                    </a:ext>
                  </a:extLst>
                </a:hlinkClick>
              </a:rPr>
              <a:t>The Power of Science</a:t>
            </a:r>
            <a:r>
              <a:rPr lang="en" sz="1100">
                <a:solidFill>
                  <a:schemeClr val="dk1"/>
                </a:solidFill>
                <a:uFill>
                  <a:noFill/>
                </a:uFill>
                <a:hlinkClick r:id="rId20">
                  <a:extLst>
                    <a:ext uri="{A12FA001-AC4F-418D-AE19-62706E023703}">
                      <ahyp:hlinkClr val="tx"/>
                    </a:ext>
                  </a:extLst>
                </a:hlinkClick>
              </a:rPr>
              <a:t>. HuffPost. https://www.huffingtonpost.com/dr-dean-ornish/the-power-of-science_b_1179584.html</a:t>
            </a:r>
            <a:endParaRPr sz="1100">
              <a:solidFill>
                <a:schemeClr val="dk1"/>
              </a:solidFill>
            </a:endParaRPr>
          </a:p>
          <a:p>
            <a:pPr indent="-330200" lvl="0" marL="457200" rtl="0" algn="l">
              <a:lnSpc>
                <a:spcPct val="100000"/>
              </a:lnSpc>
              <a:spcBef>
                <a:spcPts val="0"/>
              </a:spcBef>
              <a:spcAft>
                <a:spcPts val="0"/>
              </a:spcAft>
              <a:buSzPts val="1600"/>
              <a:buChar char="●"/>
            </a:pPr>
            <a:r>
              <a:rPr lang="en" sz="1100">
                <a:solidFill>
                  <a:schemeClr val="dk1"/>
                </a:solidFill>
                <a:uFill>
                  <a:noFill/>
                </a:uFill>
                <a:hlinkClick r:id="rId21">
                  <a:extLst>
                    <a:ext uri="{A12FA001-AC4F-418D-AE19-62706E023703}">
                      <ahyp:hlinkClr val="tx"/>
                    </a:ext>
                  </a:extLst>
                </a:hlinkClick>
              </a:rPr>
              <a:t>Pritlove, C., Juando-Prats, C., Ala-leppilampi, K., &amp; Parsons, J. A. (2019). The good, the bad, and the ugly of implicit bias. </a:t>
            </a:r>
            <a:r>
              <a:rPr i="1" lang="en" sz="1100">
                <a:solidFill>
                  <a:schemeClr val="dk1"/>
                </a:solidFill>
                <a:uFill>
                  <a:noFill/>
                </a:uFill>
                <a:hlinkClick r:id="rId22">
                  <a:extLst>
                    <a:ext uri="{A12FA001-AC4F-418D-AE19-62706E023703}">
                      <ahyp:hlinkClr val="tx"/>
                    </a:ext>
                  </a:extLst>
                </a:hlinkClick>
              </a:rPr>
              <a:t>The Lancet</a:t>
            </a:r>
            <a:r>
              <a:rPr lang="en" sz="1100">
                <a:solidFill>
                  <a:schemeClr val="dk1"/>
                </a:solidFill>
                <a:uFill>
                  <a:noFill/>
                </a:uFill>
                <a:hlinkClick r:id="rId23">
                  <a:extLst>
                    <a:ext uri="{A12FA001-AC4F-418D-AE19-62706E023703}">
                      <ahyp:hlinkClr val="tx"/>
                    </a:ext>
                  </a:extLst>
                </a:hlinkClick>
              </a:rPr>
              <a:t>, </a:t>
            </a:r>
            <a:r>
              <a:rPr i="1" lang="en" sz="1100">
                <a:solidFill>
                  <a:schemeClr val="dk1"/>
                </a:solidFill>
                <a:uFill>
                  <a:noFill/>
                </a:uFill>
                <a:hlinkClick r:id="rId24">
                  <a:extLst>
                    <a:ext uri="{A12FA001-AC4F-418D-AE19-62706E023703}">
                      <ahyp:hlinkClr val="tx"/>
                    </a:ext>
                  </a:extLst>
                </a:hlinkClick>
              </a:rPr>
              <a:t>393</a:t>
            </a:r>
            <a:r>
              <a:rPr lang="en" sz="1100">
                <a:solidFill>
                  <a:schemeClr val="dk1"/>
                </a:solidFill>
                <a:uFill>
                  <a:noFill/>
                </a:uFill>
                <a:hlinkClick r:id="rId25">
                  <a:extLst>
                    <a:ext uri="{A12FA001-AC4F-418D-AE19-62706E023703}">
                      <ahyp:hlinkClr val="tx"/>
                    </a:ext>
                  </a:extLst>
                </a:hlinkClick>
              </a:rPr>
              <a:t>(10171), 502–504. https://doi.org/10.1016/S0140-6736(18)32267-0</a:t>
            </a:r>
            <a:endParaRPr sz="1100">
              <a:solidFill>
                <a:schemeClr val="dk1"/>
              </a:solidFill>
            </a:endParaRPr>
          </a:p>
          <a:p>
            <a:pPr indent="-330200" lvl="0" marL="457200" rtl="0" algn="l">
              <a:lnSpc>
                <a:spcPct val="100000"/>
              </a:lnSpc>
              <a:spcBef>
                <a:spcPts val="0"/>
              </a:spcBef>
              <a:spcAft>
                <a:spcPts val="0"/>
              </a:spcAft>
              <a:buSzPts val="1600"/>
              <a:buChar char="●"/>
            </a:pPr>
            <a:r>
              <a:rPr i="1" lang="en" sz="1100">
                <a:solidFill>
                  <a:schemeClr val="dk1"/>
                </a:solidFill>
                <a:uFill>
                  <a:noFill/>
                </a:uFill>
                <a:hlinkClick r:id="rId26">
                  <a:extLst>
                    <a:ext uri="{A12FA001-AC4F-418D-AE19-62706E023703}">
                      <ahyp:hlinkClr val="tx"/>
                    </a:ext>
                  </a:extLst>
                </a:hlinkClick>
              </a:rPr>
              <a:t>Shaping the Future: New Expectations for Undergraduate Education in Science, Mathematics, Engineering, and Technology</a:t>
            </a:r>
            <a:r>
              <a:rPr lang="en" sz="1100">
                <a:solidFill>
                  <a:schemeClr val="dk1"/>
                </a:solidFill>
                <a:uFill>
                  <a:noFill/>
                </a:uFill>
                <a:hlinkClick r:id="rId27">
                  <a:extLst>
                    <a:ext uri="{A12FA001-AC4F-418D-AE19-62706E023703}">
                      <ahyp:hlinkClr val="tx"/>
                    </a:ext>
                  </a:extLst>
                </a:hlinkClick>
              </a:rPr>
              <a:t>. (1996). National Science Foundation, 4201 Wilson Blvd. https://eric.ed.gov/?id=ED404158</a:t>
            </a:r>
            <a:endParaRPr sz="1100">
              <a:solidFill>
                <a:schemeClr val="dk1"/>
              </a:solidFill>
            </a:endParaRPr>
          </a:p>
          <a:p>
            <a:pPr indent="-330200" lvl="0" marL="457200" rtl="0" algn="l">
              <a:lnSpc>
                <a:spcPct val="100000"/>
              </a:lnSpc>
              <a:spcBef>
                <a:spcPts val="0"/>
              </a:spcBef>
              <a:spcAft>
                <a:spcPts val="0"/>
              </a:spcAft>
              <a:buSzPts val="1600"/>
              <a:buChar char="●"/>
            </a:pPr>
            <a:r>
              <a:rPr i="1" lang="en" sz="1100">
                <a:solidFill>
                  <a:schemeClr val="dk1"/>
                </a:solidFill>
                <a:uFill>
                  <a:noFill/>
                </a:uFill>
                <a:hlinkClick r:id="rId28">
                  <a:extLst>
                    <a:ext uri="{A12FA001-AC4F-418D-AE19-62706E023703}">
                      <ahyp:hlinkClr val="tx"/>
                    </a:ext>
                  </a:extLst>
                </a:hlinkClick>
              </a:rPr>
              <a:t>The Liberal Art of Science: Agenda for Action</a:t>
            </a:r>
            <a:r>
              <a:rPr lang="en" sz="1100">
                <a:solidFill>
                  <a:schemeClr val="dk1"/>
                </a:solidFill>
                <a:uFill>
                  <a:noFill/>
                </a:uFill>
                <a:hlinkClick r:id="rId29">
                  <a:extLst>
                    <a:ext uri="{A12FA001-AC4F-418D-AE19-62706E023703}">
                      <ahyp:hlinkClr val="tx"/>
                    </a:ext>
                  </a:extLst>
                </a:hlinkClick>
              </a:rPr>
              <a:t>. (1990). American Association for the Advancement of Science Books, P.</a:t>
            </a:r>
            <a:endParaRPr sz="1100">
              <a:solidFill>
                <a:schemeClr val="dk1"/>
              </a:solidFill>
            </a:endParaRPr>
          </a:p>
          <a:p>
            <a:pPr indent="-330200" lvl="0" marL="457200" rtl="0" algn="l">
              <a:lnSpc>
                <a:spcPct val="100000"/>
              </a:lnSpc>
              <a:spcBef>
                <a:spcPts val="0"/>
              </a:spcBef>
              <a:spcAft>
                <a:spcPts val="0"/>
              </a:spcAft>
              <a:buSzPts val="1600"/>
              <a:buChar char="●"/>
            </a:pPr>
            <a:r>
              <a:rPr i="1" lang="en" sz="1100">
                <a:solidFill>
                  <a:schemeClr val="dk1"/>
                </a:solidFill>
                <a:uFill>
                  <a:noFill/>
                </a:uFill>
                <a:hlinkClick r:id="rId30">
                  <a:extLst>
                    <a:ext uri="{A12FA001-AC4F-418D-AE19-62706E023703}">
                      <ahyp:hlinkClr val="tx"/>
                    </a:ext>
                  </a:extLst>
                </a:hlinkClick>
              </a:rPr>
              <a:t>The Shape of Your Head and the Shape of Your Mind—The Atlantic</a:t>
            </a:r>
            <a:r>
              <a:rPr lang="en" sz="1100">
                <a:solidFill>
                  <a:schemeClr val="dk1"/>
                </a:solidFill>
                <a:uFill>
                  <a:noFill/>
                </a:uFill>
                <a:hlinkClick r:id="rId31">
                  <a:extLst>
                    <a:ext uri="{A12FA001-AC4F-418D-AE19-62706E023703}">
                      <ahyp:hlinkClr val="tx"/>
                    </a:ext>
                  </a:extLst>
                </a:hlinkClick>
              </a:rPr>
              <a:t>. (n.d.). Retrieved December 31, 2020, from https://www.theatlantic.com/health/archive/2014/01/the-shape-of-your-head-and-the-shape-of-your-mind/282578/</a:t>
            </a:r>
            <a:endParaRPr sz="1100">
              <a:solidFill>
                <a:schemeClr val="dk1"/>
              </a:solidFill>
            </a:endParaRPr>
          </a:p>
          <a:p>
            <a:pPr indent="-330200" lvl="0" marL="457200" rtl="0" algn="l">
              <a:lnSpc>
                <a:spcPct val="100000"/>
              </a:lnSpc>
              <a:spcBef>
                <a:spcPts val="0"/>
              </a:spcBef>
              <a:spcAft>
                <a:spcPts val="0"/>
              </a:spcAft>
              <a:buSzPts val="1600"/>
              <a:buChar char="●"/>
            </a:pPr>
            <a:r>
              <a:rPr i="1" lang="en" sz="1100">
                <a:solidFill>
                  <a:schemeClr val="dk1"/>
                </a:solidFill>
                <a:uFill>
                  <a:noFill/>
                </a:uFill>
                <a:hlinkClick r:id="rId32">
                  <a:extLst>
                    <a:ext uri="{A12FA001-AC4F-418D-AE19-62706E023703}">
                      <ahyp:hlinkClr val="tx"/>
                    </a:ext>
                  </a:extLst>
                </a:hlinkClick>
              </a:rPr>
              <a:t>Trust me, I’m a “Biologist” Logo</a:t>
            </a:r>
            <a:r>
              <a:rPr lang="en" sz="1100">
                <a:solidFill>
                  <a:schemeClr val="dk1"/>
                </a:solidFill>
                <a:uFill>
                  <a:noFill/>
                </a:uFill>
                <a:hlinkClick r:id="rId33">
                  <a:extLst>
                    <a:ext uri="{A12FA001-AC4F-418D-AE19-62706E023703}">
                      <ahyp:hlinkClr val="tx"/>
                    </a:ext>
                  </a:extLst>
                </a:hlinkClick>
              </a:rPr>
              <a:t>. (n.d.). Dribbble. Retrieved December 9, 2020, from https://dribbble.com/shots/7884114-Trust-me-I-m-a-Biologist-Logo</a:t>
            </a:r>
            <a:endParaRPr i="1" sz="1600"/>
          </a:p>
          <a:p>
            <a:pPr indent="0" lvl="0" marL="457200" rtl="0" algn="l">
              <a:lnSpc>
                <a:spcPct val="100000"/>
              </a:lnSpc>
              <a:spcBef>
                <a:spcPts val="0"/>
              </a:spcBef>
              <a:spcAft>
                <a:spcPts val="1600"/>
              </a:spcAft>
              <a:buSzPts val="1800"/>
              <a:buNone/>
            </a:pPr>
            <a:r>
              <a:t/>
            </a:r>
            <a:endParaRPr sz="1600"/>
          </a:p>
        </p:txBody>
      </p:sp>
      <p:sp>
        <p:nvSpPr>
          <p:cNvPr id="473" name="Google Shape;473;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Upon completion students will be able to</a:t>
            </a:r>
            <a:endParaRPr/>
          </a:p>
        </p:txBody>
      </p:sp>
      <p:sp>
        <p:nvSpPr>
          <p:cNvPr id="146" name="Google Shape;146;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Describe, using examples, the power and limits of science. </a:t>
            </a:r>
            <a:endParaRPr/>
          </a:p>
          <a:p>
            <a:pPr indent="0" lvl="0" marL="457200" rtl="0" algn="l">
              <a:lnSpc>
                <a:spcPct val="115000"/>
              </a:lnSpc>
              <a:spcBef>
                <a:spcPts val="0"/>
              </a:spcBef>
              <a:spcAft>
                <a:spcPts val="0"/>
              </a:spcAft>
              <a:buNone/>
            </a:pPr>
            <a:r>
              <a:t/>
            </a:r>
            <a:endParaRPr/>
          </a:p>
          <a:p>
            <a:pPr indent="-342900" lvl="0" marL="457200" rtl="0" algn="l">
              <a:lnSpc>
                <a:spcPct val="115000"/>
              </a:lnSpc>
              <a:spcBef>
                <a:spcPts val="0"/>
              </a:spcBef>
              <a:spcAft>
                <a:spcPts val="0"/>
              </a:spcAft>
              <a:buSzPts val="1800"/>
              <a:buChar char="●"/>
            </a:pPr>
            <a:r>
              <a:rPr lang="en"/>
              <a:t>Students will recognize the value of science to society while acknowledging the limitations of the process as a human endeavor. </a:t>
            </a:r>
            <a:endParaRPr/>
          </a:p>
          <a:p>
            <a:pPr indent="0" lvl="0" marL="0" rtl="0" algn="l">
              <a:lnSpc>
                <a:spcPct val="115000"/>
              </a:lnSpc>
              <a:spcBef>
                <a:spcPts val="0"/>
              </a:spcBef>
              <a:spcAft>
                <a:spcPts val="1600"/>
              </a:spcAft>
              <a:buSzPts val="1800"/>
              <a:buNone/>
            </a:pPr>
            <a:r>
              <a:t/>
            </a:r>
            <a:endParaRPr/>
          </a:p>
        </p:txBody>
      </p:sp>
      <p:sp>
        <p:nvSpPr>
          <p:cNvPr id="147" name="Google Shape;14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Remember: What is Science?</a:t>
            </a:r>
            <a:endParaRPr/>
          </a:p>
        </p:txBody>
      </p:sp>
      <p:sp>
        <p:nvSpPr>
          <p:cNvPr id="153" name="Google Shape;15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descr="Represented as a circular, continuing process" id="154" name="Google Shape;154;p28" title="The process of science"/>
          <p:cNvPicPr preferRelativeResize="0"/>
          <p:nvPr/>
        </p:nvPicPr>
        <p:blipFill rotWithShape="1">
          <a:blip r:embed="rId3">
            <a:alphaModFix/>
          </a:blip>
          <a:srcRect b="0" l="0" r="0" t="0"/>
          <a:stretch/>
        </p:blipFill>
        <p:spPr>
          <a:xfrm>
            <a:off x="152400" y="941525"/>
            <a:ext cx="4254494" cy="4049573"/>
          </a:xfrm>
          <a:prstGeom prst="rect">
            <a:avLst/>
          </a:prstGeom>
          <a:noFill/>
          <a:ln>
            <a:noFill/>
          </a:ln>
        </p:spPr>
      </p:pic>
      <p:sp>
        <p:nvSpPr>
          <p:cNvPr id="155" name="Google Shape;155;p28"/>
          <p:cNvSpPr txBox="1"/>
          <p:nvPr>
            <p:ph idx="2" type="body"/>
          </p:nvPr>
        </p:nvSpPr>
        <p:spPr>
          <a:xfrm>
            <a:off x="4650000" y="1152475"/>
            <a:ext cx="4437000" cy="3416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Science is a process - relies upon the scientific method</a:t>
            </a:r>
            <a:endParaRPr sz="1800"/>
          </a:p>
          <a:p>
            <a:pPr indent="-342900" lvl="0" marL="457200" rtl="0" algn="l">
              <a:lnSpc>
                <a:spcPct val="115000"/>
              </a:lnSpc>
              <a:spcBef>
                <a:spcPts val="0"/>
              </a:spcBef>
              <a:spcAft>
                <a:spcPts val="0"/>
              </a:spcAft>
              <a:buSzPts val="1800"/>
              <a:buChar char="●"/>
            </a:pPr>
            <a:r>
              <a:rPr lang="en" sz="1800"/>
              <a:t>A way of learning about the natural world - aims to explain the natural world</a:t>
            </a:r>
            <a:endParaRPr sz="1800"/>
          </a:p>
          <a:p>
            <a:pPr indent="-342900" lvl="0" marL="457200" rtl="0" algn="l">
              <a:lnSpc>
                <a:spcPct val="115000"/>
              </a:lnSpc>
              <a:spcBef>
                <a:spcPts val="0"/>
              </a:spcBef>
              <a:spcAft>
                <a:spcPts val="0"/>
              </a:spcAft>
              <a:buSzPts val="1800"/>
              <a:buChar char="●"/>
            </a:pPr>
            <a:r>
              <a:rPr lang="en" sz="1800"/>
              <a:t>Based upon testable claims and ideas </a:t>
            </a:r>
            <a:endParaRPr sz="1800"/>
          </a:p>
          <a:p>
            <a:pPr indent="-342900" lvl="0" marL="457200" rtl="0" algn="l">
              <a:lnSpc>
                <a:spcPct val="115000"/>
              </a:lnSpc>
              <a:spcBef>
                <a:spcPts val="0"/>
              </a:spcBef>
              <a:spcAft>
                <a:spcPts val="0"/>
              </a:spcAft>
              <a:buSzPts val="1800"/>
              <a:buChar char="●"/>
            </a:pPr>
            <a:r>
              <a:rPr lang="en" sz="1800"/>
              <a:t>These testable claims are supported by observation and experimentation </a:t>
            </a:r>
            <a:endParaRPr sz="1800"/>
          </a:p>
          <a:p>
            <a:pPr indent="-342900" lvl="0" marL="457200" rtl="0" algn="l">
              <a:lnSpc>
                <a:spcPct val="115000"/>
              </a:lnSpc>
              <a:spcBef>
                <a:spcPts val="0"/>
              </a:spcBef>
              <a:spcAft>
                <a:spcPts val="0"/>
              </a:spcAft>
              <a:buSzPts val="1800"/>
              <a:buChar char="●"/>
            </a:pPr>
            <a:r>
              <a:rPr lang="en" sz="1800"/>
              <a:t>Observation + experimentation = empirical evidence</a:t>
            </a:r>
            <a:endParaRPr sz="1800"/>
          </a:p>
          <a:p>
            <a:pPr indent="-342900" lvl="0" marL="457200" rtl="0" algn="l">
              <a:lnSpc>
                <a:spcPct val="115000"/>
              </a:lnSpc>
              <a:spcBef>
                <a:spcPts val="0"/>
              </a:spcBef>
              <a:spcAft>
                <a:spcPts val="0"/>
              </a:spcAft>
              <a:buSzPts val="1800"/>
              <a:buChar char="●"/>
            </a:pPr>
            <a:r>
              <a:rPr lang="en" sz="1800"/>
              <a:t>Evidence fuels further research</a:t>
            </a:r>
            <a:endParaRPr sz="1800"/>
          </a:p>
          <a:p>
            <a:pPr indent="0" lvl="0" marL="0" rtl="0" algn="l">
              <a:lnSpc>
                <a:spcPct val="115000"/>
              </a:lnSpc>
              <a:spcBef>
                <a:spcPts val="1600"/>
              </a:spcBef>
              <a:spcAft>
                <a:spcPts val="0"/>
              </a:spcAft>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grpSp>
        <p:nvGrpSpPr>
          <p:cNvPr id="160" name="Google Shape;160;p29"/>
          <p:cNvGrpSpPr/>
          <p:nvPr/>
        </p:nvGrpSpPr>
        <p:grpSpPr>
          <a:xfrm>
            <a:off x="2114609" y="917750"/>
            <a:ext cx="2409355" cy="3364619"/>
            <a:chOff x="2744034" y="1146343"/>
            <a:chExt cx="1827900" cy="2399700"/>
          </a:xfrm>
        </p:grpSpPr>
        <p:sp>
          <p:nvSpPr>
            <p:cNvPr id="161" name="Google Shape;161;p29"/>
            <p:cNvSpPr/>
            <p:nvPr/>
          </p:nvSpPr>
          <p:spPr>
            <a:xfrm rot="-5400000">
              <a:off x="2458134" y="1432243"/>
              <a:ext cx="2399700" cy="1827900"/>
            </a:xfrm>
            <a:prstGeom prst="rightArrowCallout">
              <a:avLst>
                <a:gd fmla="val 9283" name="adj1"/>
                <a:gd fmla="val 13570" name="adj2"/>
                <a:gd fmla="val 16082" name="adj3"/>
                <a:gd fmla="val 81236" name="adj4"/>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9"/>
            <p:cNvSpPr/>
            <p:nvPr/>
          </p:nvSpPr>
          <p:spPr>
            <a:xfrm flipH="1">
              <a:off x="2832600" y="1686400"/>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9"/>
            <p:cNvSpPr txBox="1"/>
            <p:nvPr/>
          </p:nvSpPr>
          <p:spPr>
            <a:xfrm>
              <a:off x="2966450"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Science is Powerful</a:t>
              </a:r>
              <a:endParaRPr b="0" i="0" sz="2700" u="none" cap="none" strike="noStrike">
                <a:solidFill>
                  <a:srgbClr val="FFFFFF"/>
                </a:solidFill>
                <a:latin typeface="Arial"/>
                <a:ea typeface="Arial"/>
                <a:cs typeface="Arial"/>
                <a:sym typeface="Arial"/>
              </a:endParaRPr>
            </a:p>
          </p:txBody>
        </p:sp>
      </p:grpSp>
      <p:grpSp>
        <p:nvGrpSpPr>
          <p:cNvPr id="164" name="Google Shape;164;p29"/>
          <p:cNvGrpSpPr/>
          <p:nvPr/>
        </p:nvGrpSpPr>
        <p:grpSpPr>
          <a:xfrm>
            <a:off x="4524161" y="1550274"/>
            <a:ext cx="2409355" cy="3364619"/>
            <a:chOff x="4572084" y="1597469"/>
            <a:chExt cx="1827900" cy="2399700"/>
          </a:xfrm>
        </p:grpSpPr>
        <p:sp>
          <p:nvSpPr>
            <p:cNvPr id="165" name="Google Shape;165;p29"/>
            <p:cNvSpPr/>
            <p:nvPr/>
          </p:nvSpPr>
          <p:spPr>
            <a:xfrm rot="5400000">
              <a:off x="4286184" y="1883369"/>
              <a:ext cx="2399700" cy="1827900"/>
            </a:xfrm>
            <a:prstGeom prst="rightArrowCallout">
              <a:avLst>
                <a:gd fmla="val 9283" name="adj1"/>
                <a:gd fmla="val 13570" name="adj2"/>
                <a:gd fmla="val 16082" name="adj3"/>
                <a:gd fmla="val 81236" name="adj4"/>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9"/>
            <p:cNvSpPr/>
            <p:nvPr/>
          </p:nvSpPr>
          <p:spPr>
            <a:xfrm flipH="1" rot="10800000">
              <a:off x="4662018" y="1687411"/>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9"/>
            <p:cNvSpPr txBox="1"/>
            <p:nvPr/>
          </p:nvSpPr>
          <p:spPr>
            <a:xfrm>
              <a:off x="4794425"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3000" u="none" cap="none" strike="noStrike">
                  <a:solidFill>
                    <a:schemeClr val="lt1"/>
                  </a:solidFill>
                  <a:latin typeface="Arial"/>
                  <a:ea typeface="Arial"/>
                  <a:cs typeface="Arial"/>
                  <a:sym typeface="Arial"/>
                </a:rPr>
                <a:t>Science is Limited</a:t>
              </a:r>
              <a:endParaRPr b="0" i="0" sz="800" u="none" cap="none" strike="noStrike">
                <a:solidFill>
                  <a:srgbClr val="FFFFFF"/>
                </a:solidFill>
                <a:latin typeface="Arial"/>
                <a:ea typeface="Arial"/>
                <a:cs typeface="Arial"/>
                <a:sym typeface="Arial"/>
              </a:endParaRPr>
            </a:p>
          </p:txBody>
        </p:sp>
      </p:grpSp>
      <p:sp>
        <p:nvSpPr>
          <p:cNvPr id="168" name="Google Shape;16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169" name="Google Shape;169;p29" title="Antibiotics"/>
          <p:cNvPicPr preferRelativeResize="0"/>
          <p:nvPr/>
        </p:nvPicPr>
        <p:blipFill>
          <a:blip r:embed="rId3">
            <a:alphaModFix/>
          </a:blip>
          <a:stretch>
            <a:fillRect/>
          </a:stretch>
        </p:blipFill>
        <p:spPr>
          <a:xfrm>
            <a:off x="125750" y="3390225"/>
            <a:ext cx="1905675" cy="1429256"/>
          </a:xfrm>
          <a:prstGeom prst="rect">
            <a:avLst/>
          </a:prstGeom>
          <a:noFill/>
          <a:ln>
            <a:noFill/>
          </a:ln>
        </p:spPr>
      </p:pic>
      <p:sp>
        <p:nvSpPr>
          <p:cNvPr id="170" name="Google Shape;170;p29"/>
          <p:cNvSpPr txBox="1"/>
          <p:nvPr/>
        </p:nvSpPr>
        <p:spPr>
          <a:xfrm>
            <a:off x="0" y="4838700"/>
            <a:ext cx="3606600" cy="27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highlight>
                  <a:srgbClr val="FFFFFF"/>
                </a:highlight>
                <a:uFill>
                  <a:noFill/>
                </a:uFill>
                <a:hlinkClick r:id="rId4"/>
              </a:rPr>
              <a:t>"Antibiotics"</a:t>
            </a:r>
            <a:r>
              <a:rPr lang="en" sz="800">
                <a:highlight>
                  <a:srgbClr val="FFFFFF"/>
                </a:highlight>
              </a:rPr>
              <a:t> by </a:t>
            </a:r>
            <a:r>
              <a:rPr lang="en" sz="800">
                <a:highlight>
                  <a:srgbClr val="FFFFFF"/>
                </a:highlight>
                <a:uFill>
                  <a:noFill/>
                </a:uFill>
                <a:hlinkClick r:id="rId5"/>
              </a:rPr>
              <a:t>Sheep purple</a:t>
            </a:r>
            <a:r>
              <a:rPr lang="en" sz="800">
                <a:highlight>
                  <a:srgbClr val="FFFFFF"/>
                </a:highlight>
              </a:rPr>
              <a:t> is licensed under </a:t>
            </a:r>
            <a:r>
              <a:rPr lang="en" sz="800">
                <a:highlight>
                  <a:srgbClr val="FFFFFF"/>
                </a:highlight>
                <a:uFill>
                  <a:noFill/>
                </a:uFill>
                <a:hlinkClick r:id="rId6"/>
              </a:rPr>
              <a:t>CC BY 2.0</a:t>
            </a:r>
            <a:endParaRPr sz="800"/>
          </a:p>
        </p:txBody>
      </p:sp>
      <p:pic>
        <p:nvPicPr>
          <p:cNvPr id="171" name="Google Shape;171;p29" title="Image of Methicillin Resistant Staphylococcus aureus"/>
          <p:cNvPicPr preferRelativeResize="0"/>
          <p:nvPr/>
        </p:nvPicPr>
        <p:blipFill>
          <a:blip r:embed="rId7">
            <a:alphaModFix/>
          </a:blip>
          <a:stretch>
            <a:fillRect/>
          </a:stretch>
        </p:blipFill>
        <p:spPr>
          <a:xfrm>
            <a:off x="7115466" y="917750"/>
            <a:ext cx="1905685" cy="1993280"/>
          </a:xfrm>
          <a:prstGeom prst="rect">
            <a:avLst/>
          </a:prstGeom>
          <a:noFill/>
          <a:ln>
            <a:noFill/>
          </a:ln>
        </p:spPr>
      </p:pic>
      <p:sp>
        <p:nvSpPr>
          <p:cNvPr id="172" name="Google Shape;172;p29"/>
          <p:cNvSpPr txBox="1"/>
          <p:nvPr/>
        </p:nvSpPr>
        <p:spPr>
          <a:xfrm>
            <a:off x="7115525" y="2987425"/>
            <a:ext cx="1971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uFill>
                  <a:noFill/>
                </a:uFill>
                <a:hlinkClick r:id="rId8"/>
              </a:rPr>
              <a:t>"Methicillin-Resistant Staphylococcus aureus (MRSA)"</a:t>
            </a:r>
            <a:r>
              <a:rPr lang="en" sz="800"/>
              <a:t> by </a:t>
            </a:r>
            <a:r>
              <a:rPr lang="en" sz="800">
                <a:uFill>
                  <a:noFill/>
                </a:uFill>
                <a:hlinkClick r:id="rId9"/>
              </a:rPr>
              <a:t>NIAID</a:t>
            </a:r>
            <a:r>
              <a:rPr lang="en" sz="800"/>
              <a:t> is licensed under </a:t>
            </a:r>
            <a:r>
              <a:rPr lang="en" sz="800">
                <a:uFill>
                  <a:noFill/>
                </a:uFill>
                <a:hlinkClick r:id="rId10"/>
              </a:rPr>
              <a:t>CC BY 2.0</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grpSp>
        <p:nvGrpSpPr>
          <p:cNvPr id="177" name="Google Shape;177;p30"/>
          <p:cNvGrpSpPr/>
          <p:nvPr/>
        </p:nvGrpSpPr>
        <p:grpSpPr>
          <a:xfrm>
            <a:off x="2114609" y="917750"/>
            <a:ext cx="2409355" cy="3364619"/>
            <a:chOff x="2744034" y="1146343"/>
            <a:chExt cx="1827900" cy="2399700"/>
          </a:xfrm>
        </p:grpSpPr>
        <p:sp>
          <p:nvSpPr>
            <p:cNvPr id="178" name="Google Shape;178;p30"/>
            <p:cNvSpPr/>
            <p:nvPr/>
          </p:nvSpPr>
          <p:spPr>
            <a:xfrm rot="-5400000">
              <a:off x="2458134" y="1432243"/>
              <a:ext cx="2399700" cy="1827900"/>
            </a:xfrm>
            <a:prstGeom prst="rightArrowCallout">
              <a:avLst>
                <a:gd fmla="val 9283" name="adj1"/>
                <a:gd fmla="val 13570" name="adj2"/>
                <a:gd fmla="val 16082" name="adj3"/>
                <a:gd fmla="val 81236" name="adj4"/>
              </a:avLst>
            </a:prstGeom>
            <a:solidFill>
              <a:srgbClr val="A1C3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30"/>
            <p:cNvSpPr/>
            <p:nvPr/>
          </p:nvSpPr>
          <p:spPr>
            <a:xfrm flipH="1">
              <a:off x="2832600" y="1686400"/>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30"/>
            <p:cNvSpPr txBox="1"/>
            <p:nvPr/>
          </p:nvSpPr>
          <p:spPr>
            <a:xfrm>
              <a:off x="2966450"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What can Science do?</a:t>
              </a:r>
              <a:endParaRPr b="0" i="0" sz="2700" u="none" cap="none" strike="noStrike">
                <a:solidFill>
                  <a:srgbClr val="FFFFFF"/>
                </a:solidFill>
                <a:latin typeface="Arial"/>
                <a:ea typeface="Arial"/>
                <a:cs typeface="Arial"/>
                <a:sym typeface="Arial"/>
              </a:endParaRPr>
            </a:p>
          </p:txBody>
        </p:sp>
      </p:grpSp>
      <p:grpSp>
        <p:nvGrpSpPr>
          <p:cNvPr id="181" name="Google Shape;181;p30"/>
          <p:cNvGrpSpPr/>
          <p:nvPr/>
        </p:nvGrpSpPr>
        <p:grpSpPr>
          <a:xfrm>
            <a:off x="4524161" y="1550274"/>
            <a:ext cx="2409355" cy="3364619"/>
            <a:chOff x="4572084" y="1597469"/>
            <a:chExt cx="1827900" cy="2399700"/>
          </a:xfrm>
        </p:grpSpPr>
        <p:sp>
          <p:nvSpPr>
            <p:cNvPr id="182" name="Google Shape;182;p30"/>
            <p:cNvSpPr/>
            <p:nvPr/>
          </p:nvSpPr>
          <p:spPr>
            <a:xfrm rot="5400000">
              <a:off x="4286184" y="1883369"/>
              <a:ext cx="2399700" cy="1827900"/>
            </a:xfrm>
            <a:prstGeom prst="rightArrowCallout">
              <a:avLst>
                <a:gd fmla="val 9283" name="adj1"/>
                <a:gd fmla="val 13570" name="adj2"/>
                <a:gd fmla="val 16082" name="adj3"/>
                <a:gd fmla="val 81236" name="adj4"/>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30"/>
            <p:cNvSpPr/>
            <p:nvPr/>
          </p:nvSpPr>
          <p:spPr>
            <a:xfrm flipH="1" rot="10800000">
              <a:off x="4662018" y="1687411"/>
              <a:ext cx="1649400" cy="1769700"/>
            </a:xfrm>
            <a:prstGeom prst="snip1Rect">
              <a:avLst>
                <a:gd fmla="val 0" name="adj"/>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30"/>
            <p:cNvSpPr txBox="1"/>
            <p:nvPr/>
          </p:nvSpPr>
          <p:spPr>
            <a:xfrm>
              <a:off x="4794425" y="1795520"/>
              <a:ext cx="13830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000"/>
                <a:buFont typeface="Arial"/>
                <a:buNone/>
              </a:pPr>
              <a:r>
                <a:rPr b="1" i="0" lang="en" sz="3000" u="none" cap="none" strike="noStrike">
                  <a:solidFill>
                    <a:schemeClr val="lt1"/>
                  </a:solidFill>
                  <a:latin typeface="Arial"/>
                  <a:ea typeface="Arial"/>
                  <a:cs typeface="Arial"/>
                  <a:sym typeface="Arial"/>
                </a:rPr>
                <a:t>What can’t science to?</a:t>
              </a:r>
              <a:endParaRPr b="0" i="0" sz="800" u="none" cap="none" strike="noStrike">
                <a:solidFill>
                  <a:srgbClr val="FFFFFF"/>
                </a:solidFill>
                <a:latin typeface="Arial"/>
                <a:ea typeface="Arial"/>
                <a:cs typeface="Arial"/>
                <a:sym typeface="Arial"/>
              </a:endParaRPr>
            </a:p>
          </p:txBody>
        </p:sp>
      </p:grpSp>
      <p:sp>
        <p:nvSpPr>
          <p:cNvPr id="185" name="Google Shape;185;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Science can and can’t do ...</a:t>
            </a:r>
            <a:endParaRPr/>
          </a:p>
        </p:txBody>
      </p:sp>
      <p:sp>
        <p:nvSpPr>
          <p:cNvPr id="191" name="Google Shape;191;p31"/>
          <p:cNvSpPr txBox="1"/>
          <p:nvPr>
            <p:ph idx="1" type="body"/>
          </p:nvPr>
        </p:nvSpPr>
        <p:spPr>
          <a:xfrm>
            <a:off x="169335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a:t>The National Research Council </a:t>
            </a:r>
            <a:r>
              <a:rPr lang="en"/>
              <a:t>has stated</a:t>
            </a:r>
            <a:r>
              <a:rPr lang="en"/>
              <a:t> that “Students should develop an understanding of what science is, what science is not, what science can and cannot do, and how science contributes to culture” </a:t>
            </a:r>
            <a:endParaRPr/>
          </a:p>
          <a:p>
            <a:pPr indent="0" lvl="0" marL="0" rtl="0" algn="l">
              <a:lnSpc>
                <a:spcPct val="115000"/>
              </a:lnSpc>
              <a:spcBef>
                <a:spcPts val="1600"/>
              </a:spcBef>
              <a:spcAft>
                <a:spcPts val="0"/>
              </a:spcAft>
              <a:buSzPts val="1400"/>
              <a:buNone/>
            </a:pPr>
            <a:r>
              <a:t/>
            </a:r>
            <a:endParaRPr/>
          </a:p>
          <a:p>
            <a:pPr indent="0" lvl="0" marL="0" rtl="0" algn="l">
              <a:lnSpc>
                <a:spcPct val="115000"/>
              </a:lnSpc>
              <a:spcBef>
                <a:spcPts val="1600"/>
              </a:spcBef>
              <a:spcAft>
                <a:spcPts val="0"/>
              </a:spcAft>
              <a:buSzPts val="1400"/>
              <a:buNone/>
            </a:pPr>
            <a:r>
              <a:t/>
            </a:r>
            <a:endParaRPr/>
          </a:p>
          <a:p>
            <a:pPr indent="0" lvl="0" marL="0" rtl="0" algn="l">
              <a:lnSpc>
                <a:spcPct val="115000"/>
              </a:lnSpc>
              <a:spcBef>
                <a:spcPts val="1600"/>
              </a:spcBef>
              <a:spcAft>
                <a:spcPts val="1600"/>
              </a:spcAft>
              <a:buSzPts val="1400"/>
              <a:buNone/>
            </a:pPr>
            <a:r>
              <a:rPr lang="en"/>
              <a:t>The </a:t>
            </a:r>
            <a:r>
              <a:rPr b="1" lang="en"/>
              <a:t>National Science Foundation </a:t>
            </a:r>
            <a:r>
              <a:rPr lang="en"/>
              <a:t>says that “every student should be presented an opportunity to understand what science is, and is not”</a:t>
            </a:r>
            <a:endParaRPr/>
          </a:p>
        </p:txBody>
      </p:sp>
      <p:sp>
        <p:nvSpPr>
          <p:cNvPr id="192" name="Google Shape;192;p31"/>
          <p:cNvSpPr txBox="1"/>
          <p:nvPr>
            <p:ph idx="2" type="body"/>
          </p:nvPr>
        </p:nvSpPr>
        <p:spPr>
          <a:xfrm>
            <a:off x="6051925" y="1304875"/>
            <a:ext cx="28785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n"/>
              <a:t>American Association for the Advancement of Science (AAAS) </a:t>
            </a:r>
            <a:r>
              <a:rPr lang="en"/>
              <a:t>identifies</a:t>
            </a:r>
            <a:r>
              <a:rPr lang="en"/>
              <a:t> this issue as a critical component of science literacy: “Being liberally educated requires an awareness not only of the power of scientific knowledge but also of its limitations,” and learning these limitations “should be a goal of all science courses”  </a:t>
            </a:r>
            <a:endParaRPr/>
          </a:p>
        </p:txBody>
      </p:sp>
      <p:pic>
        <p:nvPicPr>
          <p:cNvPr id="193" name="Google Shape;193;p31" title="NSF logo"/>
          <p:cNvPicPr preferRelativeResize="0"/>
          <p:nvPr/>
        </p:nvPicPr>
        <p:blipFill rotWithShape="1">
          <a:blip r:embed="rId3">
            <a:alphaModFix/>
          </a:blip>
          <a:srcRect b="0" l="0" r="0" t="0"/>
          <a:stretch/>
        </p:blipFill>
        <p:spPr>
          <a:xfrm>
            <a:off x="83100" y="2949696"/>
            <a:ext cx="1504550" cy="1511267"/>
          </a:xfrm>
          <a:prstGeom prst="rect">
            <a:avLst/>
          </a:prstGeom>
          <a:noFill/>
          <a:ln>
            <a:noFill/>
          </a:ln>
        </p:spPr>
      </p:pic>
      <p:sp>
        <p:nvSpPr>
          <p:cNvPr id="194" name="Google Shape;194;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Why is this important?</a:t>
            </a:r>
            <a:endParaRPr/>
          </a:p>
        </p:txBody>
      </p:sp>
      <p:sp>
        <p:nvSpPr>
          <p:cNvPr id="200" name="Google Shape;200;p32"/>
          <p:cNvSpPr txBox="1"/>
          <p:nvPr>
            <p:ph idx="1" type="body"/>
          </p:nvPr>
        </p:nvSpPr>
        <p:spPr>
          <a:xfrm>
            <a:off x="311700" y="1152475"/>
            <a:ext cx="4662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highlight>
                  <a:srgbClr val="FFFFFF"/>
                </a:highlight>
              </a:rPr>
              <a:t>The </a:t>
            </a:r>
            <a:r>
              <a:rPr b="1" lang="en">
                <a:highlight>
                  <a:srgbClr val="FFFFFF"/>
                </a:highlight>
              </a:rPr>
              <a:t>scientific</a:t>
            </a:r>
            <a:r>
              <a:rPr lang="en">
                <a:highlight>
                  <a:srgbClr val="FFFFFF"/>
                </a:highlight>
              </a:rPr>
              <a:t> research enterprise is </a:t>
            </a:r>
            <a:r>
              <a:rPr b="1" lang="en">
                <a:highlight>
                  <a:srgbClr val="FFFFFF"/>
                </a:highlight>
              </a:rPr>
              <a:t>built on a foundation of trust</a:t>
            </a:r>
            <a:r>
              <a:rPr lang="en">
                <a:highlight>
                  <a:srgbClr val="FFFFFF"/>
                </a:highlight>
              </a:rPr>
              <a:t> </a:t>
            </a:r>
            <a:endParaRPr>
              <a:highlight>
                <a:srgbClr val="FFFFFF"/>
              </a:highlight>
            </a:endParaRPr>
          </a:p>
          <a:p>
            <a:pPr indent="0" lvl="0" marL="0" rtl="0" algn="l">
              <a:lnSpc>
                <a:spcPct val="115000"/>
              </a:lnSpc>
              <a:spcBef>
                <a:spcPts val="0"/>
              </a:spcBef>
              <a:spcAft>
                <a:spcPts val="0"/>
              </a:spcAft>
              <a:buSzPts val="1800"/>
              <a:buNone/>
            </a:pPr>
            <a:r>
              <a:t/>
            </a:r>
            <a:endParaRPr b="1">
              <a:highlight>
                <a:srgbClr val="FFFFFF"/>
              </a:highlight>
            </a:endParaRPr>
          </a:p>
          <a:p>
            <a:pPr indent="0" lvl="0" marL="0" rtl="0" algn="l">
              <a:lnSpc>
                <a:spcPct val="115000"/>
              </a:lnSpc>
              <a:spcBef>
                <a:spcPts val="0"/>
              </a:spcBef>
              <a:spcAft>
                <a:spcPts val="0"/>
              </a:spcAft>
              <a:buSzPts val="1800"/>
              <a:buNone/>
            </a:pPr>
            <a:r>
              <a:rPr b="1" lang="en">
                <a:highlight>
                  <a:srgbClr val="FFFFFF"/>
                </a:highlight>
              </a:rPr>
              <a:t>Scientists trust</a:t>
            </a:r>
            <a:r>
              <a:rPr lang="en">
                <a:highlight>
                  <a:srgbClr val="FFFFFF"/>
                </a:highlight>
              </a:rPr>
              <a:t> that the results reported by others are valid </a:t>
            </a:r>
            <a:endParaRPr>
              <a:highlight>
                <a:srgbClr val="FFFFFF"/>
              </a:highlight>
            </a:endParaRPr>
          </a:p>
          <a:p>
            <a:pPr indent="0" lvl="0" marL="0" rtl="0" algn="l">
              <a:lnSpc>
                <a:spcPct val="115000"/>
              </a:lnSpc>
              <a:spcBef>
                <a:spcPts val="0"/>
              </a:spcBef>
              <a:spcAft>
                <a:spcPts val="0"/>
              </a:spcAft>
              <a:buSzPts val="1800"/>
              <a:buNone/>
            </a:pPr>
            <a:r>
              <a:t/>
            </a:r>
            <a:endParaRPr>
              <a:highlight>
                <a:srgbClr val="FFFFFF"/>
              </a:highlight>
            </a:endParaRPr>
          </a:p>
          <a:p>
            <a:pPr indent="0" lvl="0" marL="0" rtl="0" algn="l">
              <a:lnSpc>
                <a:spcPct val="115000"/>
              </a:lnSpc>
              <a:spcBef>
                <a:spcPts val="0"/>
              </a:spcBef>
              <a:spcAft>
                <a:spcPts val="0"/>
              </a:spcAft>
              <a:buSzPts val="1800"/>
              <a:buNone/>
            </a:pPr>
            <a:r>
              <a:rPr lang="en">
                <a:highlight>
                  <a:srgbClr val="FFFFFF"/>
                </a:highlight>
              </a:rPr>
              <a:t>Society </a:t>
            </a:r>
            <a:r>
              <a:rPr b="1" lang="en">
                <a:highlight>
                  <a:srgbClr val="FFFFFF"/>
                </a:highlight>
              </a:rPr>
              <a:t>trusts</a:t>
            </a:r>
            <a:r>
              <a:rPr lang="en">
                <a:highlight>
                  <a:srgbClr val="FFFFFF"/>
                </a:highlight>
              </a:rPr>
              <a:t> that the results of research reflect an honest attempt to describe the world with unbiased accuracy</a:t>
            </a:r>
            <a:endParaRPr sz="2400"/>
          </a:p>
          <a:p>
            <a:pPr indent="0" lvl="0" marL="0" rtl="0" algn="l">
              <a:lnSpc>
                <a:spcPct val="115000"/>
              </a:lnSpc>
              <a:spcBef>
                <a:spcPts val="0"/>
              </a:spcBef>
              <a:spcAft>
                <a:spcPts val="1600"/>
              </a:spcAft>
              <a:buSzPts val="1800"/>
              <a:buNone/>
            </a:pPr>
            <a:r>
              <a:t/>
            </a:r>
            <a:endParaRPr/>
          </a:p>
        </p:txBody>
      </p:sp>
      <p:pic>
        <p:nvPicPr>
          <p:cNvPr id="201" name="Google Shape;201;p32"/>
          <p:cNvPicPr preferRelativeResize="0"/>
          <p:nvPr/>
        </p:nvPicPr>
        <p:blipFill rotWithShape="1">
          <a:blip r:embed="rId3">
            <a:alphaModFix/>
          </a:blip>
          <a:srcRect b="0" l="0" r="0" t="0"/>
          <a:stretch/>
        </p:blipFill>
        <p:spPr>
          <a:xfrm>
            <a:off x="197494" y="4345444"/>
            <a:ext cx="2225000" cy="669050"/>
          </a:xfrm>
          <a:prstGeom prst="rect">
            <a:avLst/>
          </a:prstGeom>
          <a:noFill/>
          <a:ln>
            <a:noFill/>
          </a:ln>
        </p:spPr>
      </p:pic>
      <p:sp>
        <p:nvSpPr>
          <p:cNvPr id="202" name="Google Shape;202;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03" name="Google Shape;203;p32"/>
          <p:cNvPicPr preferRelativeResize="0"/>
          <p:nvPr/>
        </p:nvPicPr>
        <p:blipFill>
          <a:blip r:embed="rId4">
            <a:alphaModFix/>
          </a:blip>
          <a:stretch>
            <a:fillRect/>
          </a:stretch>
        </p:blipFill>
        <p:spPr>
          <a:xfrm>
            <a:off x="4974300" y="1538301"/>
            <a:ext cx="3980875" cy="2237252"/>
          </a:xfrm>
          <a:prstGeom prst="rect">
            <a:avLst/>
          </a:prstGeom>
          <a:noFill/>
          <a:ln>
            <a:noFill/>
          </a:ln>
        </p:spPr>
      </p:pic>
      <p:sp>
        <p:nvSpPr>
          <p:cNvPr id="204" name="Google Shape;204;p32"/>
          <p:cNvSpPr txBox="1"/>
          <p:nvPr/>
        </p:nvSpPr>
        <p:spPr>
          <a:xfrm>
            <a:off x="4904725" y="3697925"/>
            <a:ext cx="4239300" cy="30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highlight>
                  <a:srgbClr val="FFFFFF"/>
                </a:highlight>
                <a:uFill>
                  <a:noFill/>
                </a:uFill>
                <a:hlinkClick r:id="rId5"/>
              </a:rPr>
              <a:t>"Creating the high-trust organization"</a:t>
            </a:r>
            <a:r>
              <a:rPr lang="en" sz="800">
                <a:highlight>
                  <a:srgbClr val="FFFFFF"/>
                </a:highlight>
              </a:rPr>
              <a:t> by </a:t>
            </a:r>
            <a:r>
              <a:rPr lang="en" sz="800">
                <a:highlight>
                  <a:srgbClr val="FFFFFF"/>
                </a:highlight>
                <a:uFill>
                  <a:noFill/>
                </a:uFill>
                <a:hlinkClick r:id="rId6"/>
              </a:rPr>
              <a:t>opensourceway</a:t>
            </a:r>
            <a:r>
              <a:rPr lang="en" sz="800">
                <a:highlight>
                  <a:srgbClr val="FFFFFF"/>
                </a:highlight>
              </a:rPr>
              <a:t> is licensed under </a:t>
            </a:r>
            <a:r>
              <a:rPr lang="en" sz="800">
                <a:highlight>
                  <a:srgbClr val="FFFFFF"/>
                </a:highlight>
                <a:uFill>
                  <a:noFill/>
                </a:uFill>
                <a:hlinkClick r:id="rId7"/>
              </a:rPr>
              <a:t>CC BY-SA 2.0</a:t>
            </a:r>
            <a:endParaRPr sz="8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