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1c6afc564_1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b1c6afc564_1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1cce7f002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b1cce7f002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281a3536b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b281a3536b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281a3536b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b281a3536b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281a3536b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b281a3536b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9345d1a62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a9345d1a62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2927bed86_4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b2927bed86_4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b1cce7f0c6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b1cce7f0c6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9345d1a62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a9345d1a62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96eee38d7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46" name="Google Shape;246;ga96eee38d7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9345d1a62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55" name="Google Shape;255;ga9345d1a62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1c6afc564_1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b1c6afc564_1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1cce7f0c6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61" name="Google Shape;261;gb1cce7f0c6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9345d1a62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68" name="Google Shape;268;ga9345d1a62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1cce7f0c6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74" name="Google Shape;274;gb1cce7f0c6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9345d1a62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a9345d1a62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9345d1a62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87" name="Google Shape;287;ga9345d1a62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9345d1a62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a9345d1a62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b1e06893d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b1e06893d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b1e06893d9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b1e06893d9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8fdd406b0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a8fdd406b0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9345d1a6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a9345d1a6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1c6afc564_1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b1c6afc564_1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9345d1a62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a9345d1a62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b281a3536b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b281a3536b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281a3536b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3" name="Google Shape;173;gb281a3536b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2927beab7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80" name="Google Shape;180;gb2927beab7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2927beab7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b2927beab7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SR_Slides_Templat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2" y="0"/>
            <a:ext cx="9142089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040603" y="744575"/>
            <a:ext cx="5791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040500" y="2834125"/>
            <a:ext cx="5791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6" name="Google Shape;66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1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1" name="Google Shape;91;p17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3" name="Google Shape;93;p1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9" name="Google Shape;109;p20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1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7" name="Google Shape;117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" y="0"/>
            <a:ext cx="91438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" y="0"/>
            <a:ext cx="91438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 b="0" l="0" r="67457" t="0"/>
          <a:stretch/>
        </p:blipFill>
        <p:spPr>
          <a:xfrm>
            <a:off x="6168976" y="0"/>
            <a:ext cx="2975025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"/>
          <p:cNvPicPr preferRelativeResize="0"/>
          <p:nvPr/>
        </p:nvPicPr>
        <p:blipFill rotWithShape="1">
          <a:blip r:embed="rId3">
            <a:alphaModFix/>
          </a:blip>
          <a:srcRect b="70255" l="74368" r="0" t="0"/>
          <a:stretch/>
        </p:blipFill>
        <p:spPr>
          <a:xfrm>
            <a:off x="2" y="3526925"/>
            <a:ext cx="2343280" cy="1529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" y="0"/>
            <a:ext cx="91438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61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/>
          <p:nvPr>
            <p:ph idx="1" type="body"/>
          </p:nvPr>
        </p:nvSpPr>
        <p:spPr>
          <a:xfrm>
            <a:off x="311700" y="44591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2" y="0"/>
            <a:ext cx="9142089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 txBox="1"/>
          <p:nvPr>
            <p:ph hasCustomPrompt="1" type="title"/>
          </p:nvPr>
        </p:nvSpPr>
        <p:spPr>
          <a:xfrm>
            <a:off x="2993425" y="1258525"/>
            <a:ext cx="58389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2993425" y="3304625"/>
            <a:ext cx="58389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ctrTitle"/>
          </p:nvPr>
        </p:nvSpPr>
        <p:spPr>
          <a:xfrm>
            <a:off x="293425" y="1226125"/>
            <a:ext cx="5061000" cy="10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Understanding the Virus That Causes COVID-19</a:t>
            </a:r>
            <a:endParaRPr b="1" sz="3800"/>
          </a:p>
        </p:txBody>
      </p:sp>
      <p:sp>
        <p:nvSpPr>
          <p:cNvPr id="137" name="Google Shape;137;p24"/>
          <p:cNvSpPr txBox="1"/>
          <p:nvPr>
            <p:ph idx="1" type="subTitle"/>
          </p:nvPr>
        </p:nvSpPr>
        <p:spPr>
          <a:xfrm>
            <a:off x="293426" y="2827500"/>
            <a:ext cx="40662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/>
              <a:t>Dr. Trace Jordan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400"/>
              <a:t>New York University</a:t>
            </a:r>
            <a:endParaRPr sz="1100"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425" y="777475"/>
            <a:ext cx="3527101" cy="31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SARS-CoV-2 Is an Enveloped Virus</a:t>
            </a:r>
            <a:endParaRPr b="1" sz="3000"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63" y="1171525"/>
            <a:ext cx="8276875" cy="357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SARS-CoV-2 Has a Prominent Spike Protein</a:t>
            </a:r>
            <a:endParaRPr b="1" sz="3000"/>
          </a:p>
        </p:txBody>
      </p:sp>
      <p:pic>
        <p:nvPicPr>
          <p:cNvPr id="202" name="Google Shape;20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175" y="969700"/>
            <a:ext cx="6453149" cy="35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100650" y="2207775"/>
            <a:ext cx="3385200" cy="2797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The virus uses its spike protein to attach to human cells. </a:t>
            </a:r>
            <a:endParaRPr sz="2400"/>
          </a:p>
          <a:p>
            <a:pPr indent="0" lvl="0" marL="177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The spike protein also generates a human immune response.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  </a:t>
            </a:r>
            <a:r>
              <a:rPr lang="en" sz="2000">
                <a:solidFill>
                  <a:schemeClr val="dk1"/>
                </a:solidFill>
              </a:rPr>
              <a:t> </a:t>
            </a:r>
            <a:endParaRPr i="1" sz="20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dk1"/>
                </a:solidFill>
              </a:rPr>
              <a:t>     </a:t>
            </a:r>
            <a:endParaRPr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SARS-CoV-2 Contains an RNA Genome</a:t>
            </a:r>
            <a:endParaRPr b="1" sz="3000"/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6075" y="901600"/>
            <a:ext cx="5682254" cy="4089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311675" y="2888150"/>
            <a:ext cx="4914000" cy="198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The SARS-CoV-2 genome contains almost 30,000 RNA bases.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Sequences of RNA bases encode information to make viral proteins.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  </a:t>
            </a:r>
            <a:r>
              <a:rPr lang="en" sz="2000">
                <a:solidFill>
                  <a:schemeClr val="dk1"/>
                </a:solidFill>
              </a:rPr>
              <a:t> </a:t>
            </a:r>
            <a:endParaRPr i="1" sz="20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dk1"/>
                </a:solidFill>
              </a:rPr>
              <a:t>     </a:t>
            </a:r>
            <a:endParaRPr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SARS-CoV-2 Mutates and Evolves</a:t>
            </a:r>
            <a:endParaRPr b="1" sz="3000"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83750" y="1051425"/>
            <a:ext cx="4914000" cy="388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/>
              <a:t>Mutations</a:t>
            </a:r>
            <a:r>
              <a:rPr lang="en" sz="2400"/>
              <a:t> cause changes in the RNA genome of SARS-CoV-2.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One SARS-CoV-2 </a:t>
            </a:r>
            <a:r>
              <a:rPr b="1" lang="en" sz="2400"/>
              <a:t>variant</a:t>
            </a:r>
            <a:r>
              <a:rPr lang="en" sz="2400"/>
              <a:t> has a single amino acid change in the spike protein (D614G).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Viral variants are subject to </a:t>
            </a:r>
            <a:r>
              <a:rPr b="1" lang="en" sz="2400"/>
              <a:t>evolution by natural selection</a:t>
            </a:r>
            <a:r>
              <a:rPr lang="en" sz="2400"/>
              <a:t>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  </a:t>
            </a:r>
            <a:r>
              <a:rPr lang="en" sz="2000">
                <a:solidFill>
                  <a:schemeClr val="dk1"/>
                </a:solidFill>
              </a:rPr>
              <a:t> </a:t>
            </a:r>
            <a:endParaRPr i="1" sz="20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dk1"/>
                </a:solidFill>
              </a:rPr>
              <a:t>     </a:t>
            </a:r>
            <a:endParaRPr sz="2800"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5350" y="1201825"/>
            <a:ext cx="4089899" cy="36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300" y="1348975"/>
            <a:ext cx="3527101" cy="3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7"/>
          <p:cNvSpPr txBox="1"/>
          <p:nvPr>
            <p:ph idx="4294967295" type="ctrTitle"/>
          </p:nvPr>
        </p:nvSpPr>
        <p:spPr>
          <a:xfrm>
            <a:off x="319800" y="1635675"/>
            <a:ext cx="51534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How Does a </a:t>
            </a:r>
            <a:r>
              <a:rPr b="1" lang="en" sz="3800"/>
              <a:t>Coronavirus Infect Cells?</a:t>
            </a:r>
            <a:endParaRPr b="1" sz="3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SARS-CoV-2 Binds to the ACE2 Receptor</a:t>
            </a:r>
            <a:endParaRPr b="1" sz="3000"/>
          </a:p>
        </p:txBody>
      </p:sp>
      <p:pic>
        <p:nvPicPr>
          <p:cNvPr id="229" name="Google Shape;22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25" y="1480575"/>
            <a:ext cx="3889676" cy="35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500" y="1480600"/>
            <a:ext cx="4001019" cy="35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8"/>
          <p:cNvSpPr txBox="1"/>
          <p:nvPr/>
        </p:nvSpPr>
        <p:spPr>
          <a:xfrm>
            <a:off x="2164200" y="896338"/>
            <a:ext cx="48156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Calibri"/>
                <a:ea typeface="Calibri"/>
                <a:cs typeface="Calibri"/>
                <a:sym typeface="Calibri"/>
              </a:rPr>
              <a:t>ACE2   Angiotensin-converting enzyme 2</a:t>
            </a:r>
            <a:endParaRPr i="1"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SARS-CoV-2 Replicates Within a Host Cell</a:t>
            </a:r>
            <a:endParaRPr b="1" sz="3000"/>
          </a:p>
        </p:txBody>
      </p:sp>
      <p:pic>
        <p:nvPicPr>
          <p:cNvPr id="237" name="Google Shape;23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4800" y="844775"/>
            <a:ext cx="5868324" cy="4191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300" y="1348975"/>
            <a:ext cx="3527101" cy="3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 txBox="1"/>
          <p:nvPr>
            <p:ph idx="4294967295" type="ctrTitle"/>
          </p:nvPr>
        </p:nvSpPr>
        <p:spPr>
          <a:xfrm>
            <a:off x="306175" y="2158425"/>
            <a:ext cx="51534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How Does a COVID-19 Test Work?</a:t>
            </a:r>
            <a:endParaRPr b="1" sz="3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A COVID-19 Test Detects Viral Components</a:t>
            </a:r>
            <a:endParaRPr b="1" sz="3000"/>
          </a:p>
        </p:txBody>
      </p:sp>
      <p:sp>
        <p:nvSpPr>
          <p:cNvPr id="249" name="Google Shape;249;p41"/>
          <p:cNvSpPr txBox="1"/>
          <p:nvPr>
            <p:ph idx="1" type="body"/>
          </p:nvPr>
        </p:nvSpPr>
        <p:spPr>
          <a:xfrm>
            <a:off x="225900" y="926225"/>
            <a:ext cx="8692200" cy="95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A </a:t>
            </a:r>
            <a:r>
              <a:rPr b="1" lang="en" sz="2400">
                <a:solidFill>
                  <a:schemeClr val="dk1"/>
                </a:solidFill>
              </a:rPr>
              <a:t>diagnostic test</a:t>
            </a:r>
            <a:r>
              <a:rPr lang="en" sz="2400">
                <a:solidFill>
                  <a:schemeClr val="dk1"/>
                </a:solidFill>
              </a:rPr>
              <a:t> for an active SARS-CoV-2 infection </a:t>
            </a:r>
            <a:r>
              <a:rPr lang="en" sz="2400"/>
              <a:t>detects components of the virus. 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075" y="1881125"/>
            <a:ext cx="4133026" cy="291206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214325" y="2058150"/>
            <a:ext cx="4357800" cy="1506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A </a:t>
            </a:r>
            <a:r>
              <a:rPr b="1" lang="en" sz="2400">
                <a:solidFill>
                  <a:schemeClr val="dk1"/>
                </a:solidFill>
              </a:rPr>
              <a:t>PCR test</a:t>
            </a:r>
            <a:r>
              <a:rPr lang="en" sz="2400">
                <a:solidFill>
                  <a:schemeClr val="dk1"/>
                </a:solidFill>
              </a:rPr>
              <a:t> detects regions of the RNA viral genome.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PCR = </a:t>
            </a:r>
            <a:r>
              <a:rPr i="1" lang="en" sz="2000"/>
              <a:t>P</a:t>
            </a:r>
            <a:r>
              <a:rPr i="1" lang="en" sz="2000">
                <a:solidFill>
                  <a:schemeClr val="dk1"/>
                </a:solidFill>
              </a:rPr>
              <a:t>olymerase Chain Reaction </a:t>
            </a:r>
            <a:endParaRPr i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    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1"/>
          <p:cNvSpPr txBox="1"/>
          <p:nvPr>
            <p:ph idx="1" type="body"/>
          </p:nvPr>
        </p:nvSpPr>
        <p:spPr>
          <a:xfrm>
            <a:off x="225900" y="3564150"/>
            <a:ext cx="4744200" cy="1506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A </a:t>
            </a:r>
            <a:r>
              <a:rPr b="1" lang="en" sz="2400"/>
              <a:t>antigen test </a:t>
            </a:r>
            <a:r>
              <a:rPr lang="en" sz="2400">
                <a:solidFill>
                  <a:schemeClr val="dk1"/>
                </a:solidFill>
              </a:rPr>
              <a:t>detects </a:t>
            </a:r>
            <a:r>
              <a:rPr lang="en" sz="2400"/>
              <a:t>viral proteins (e.g., nucleocapsid, N).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000"/>
              <a:t>antigen </a:t>
            </a:r>
            <a:r>
              <a:rPr i="1" lang="en" sz="2000">
                <a:solidFill>
                  <a:schemeClr val="dk1"/>
                </a:solidFill>
              </a:rPr>
              <a:t>= </a:t>
            </a:r>
            <a:r>
              <a:rPr i="1" lang="en" sz="2000"/>
              <a:t>antibody generating</a:t>
            </a:r>
            <a:endParaRPr i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    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A PCR Test</a:t>
            </a:r>
            <a:endParaRPr b="1" sz="3000"/>
          </a:p>
        </p:txBody>
      </p:sp>
      <p:pic>
        <p:nvPicPr>
          <p:cNvPr id="258" name="Google Shape;25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4725" y="919450"/>
            <a:ext cx="5724798" cy="4089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214313" y="272653"/>
            <a:ext cx="74688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Outline</a:t>
            </a:r>
            <a:endParaRPr b="1" sz="1100"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242850" y="1108249"/>
            <a:ext cx="8658300" cy="3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 sz="2800"/>
              <a:t> Getting the results of a COVID-19 test.</a:t>
            </a:r>
            <a:endParaRPr sz="2800"/>
          </a:p>
          <a:p>
            <a:pPr indent="-2159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 sz="2800"/>
              <a:t> What is a coronavirus?</a:t>
            </a:r>
            <a:endParaRPr sz="2800"/>
          </a:p>
          <a:p>
            <a:pPr indent="-2159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n" sz="2800"/>
              <a:t> What is the structure of a coronavirus?</a:t>
            </a:r>
            <a:endParaRPr sz="2800"/>
          </a:p>
          <a:p>
            <a:pPr indent="-2159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 sz="2800"/>
              <a:t> How does a coronavirus infect cells?</a:t>
            </a:r>
            <a:endParaRPr sz="2800"/>
          </a:p>
          <a:p>
            <a:pPr indent="-2159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 sz="2800"/>
              <a:t> How does a COVID-19 test work?</a:t>
            </a:r>
            <a:endParaRPr sz="2800"/>
          </a:p>
          <a:p>
            <a:pPr indent="-2159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 sz="2800"/>
              <a:t> Revisiting </a:t>
            </a:r>
            <a:r>
              <a:rPr lang="en" sz="2800"/>
              <a:t>the results of a COVID-19 test.</a:t>
            </a:r>
            <a:endParaRPr sz="2800"/>
          </a:p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A </a:t>
            </a:r>
            <a:r>
              <a:rPr b="1" lang="en" sz="3000"/>
              <a:t>PCR Test Detects Regions of Viral RNA</a:t>
            </a:r>
            <a:endParaRPr b="1" sz="3000"/>
          </a:p>
        </p:txBody>
      </p:sp>
      <p:sp>
        <p:nvSpPr>
          <p:cNvPr id="264" name="Google Shape;264;p43"/>
          <p:cNvSpPr txBox="1"/>
          <p:nvPr>
            <p:ph idx="1" type="body"/>
          </p:nvPr>
        </p:nvSpPr>
        <p:spPr>
          <a:xfrm>
            <a:off x="225900" y="926225"/>
            <a:ext cx="8666400" cy="149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PCR is a technique that amplifies the quantity of </a:t>
            </a:r>
            <a:r>
              <a:rPr b="1" lang="en" sz="2400"/>
              <a:t>DNA</a:t>
            </a:r>
            <a:r>
              <a:rPr lang="en" sz="2400"/>
              <a:t>.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viral genome of SARS-CoV-2 is composed of </a:t>
            </a:r>
            <a:r>
              <a:rPr b="1" lang="en" sz="2400"/>
              <a:t>RNA</a:t>
            </a:r>
            <a:r>
              <a:rPr lang="en" sz="2400"/>
              <a:t>.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Viral RNA is converted to viral DNA using </a:t>
            </a:r>
            <a:r>
              <a:rPr b="1" lang="en" sz="2400"/>
              <a:t>reverse transcription</a:t>
            </a:r>
            <a:r>
              <a:rPr lang="en" sz="2400"/>
              <a:t>.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438" y="2421125"/>
            <a:ext cx="8597135" cy="241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An Antigen Test</a:t>
            </a:r>
            <a:endParaRPr b="1" sz="3000"/>
          </a:p>
        </p:txBody>
      </p:sp>
      <p:pic>
        <p:nvPicPr>
          <p:cNvPr id="271" name="Google Shape;27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0450" y="901575"/>
            <a:ext cx="6150206" cy="40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0" y="170500"/>
            <a:ext cx="76830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/>
              <a:t>An Antigen Test Detects Viral Protein</a:t>
            </a:r>
            <a:endParaRPr b="1" sz="2900"/>
          </a:p>
        </p:txBody>
      </p:sp>
      <p:pic>
        <p:nvPicPr>
          <p:cNvPr id="277" name="Google Shape;27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3838" y="1049025"/>
            <a:ext cx="6516326" cy="36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>
            <p:ph type="title"/>
          </p:nvPr>
        </p:nvSpPr>
        <p:spPr>
          <a:xfrm>
            <a:off x="214313" y="272653"/>
            <a:ext cx="74688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t/>
            </a:r>
            <a:endParaRPr b="1" sz="1100"/>
          </a:p>
        </p:txBody>
      </p:sp>
      <p:pic>
        <p:nvPicPr>
          <p:cNvPr id="283" name="Google Shape;28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300" y="1348975"/>
            <a:ext cx="3527101" cy="3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6"/>
          <p:cNvSpPr txBox="1"/>
          <p:nvPr>
            <p:ph idx="4294967295" type="ctrTitle"/>
          </p:nvPr>
        </p:nvSpPr>
        <p:spPr>
          <a:xfrm>
            <a:off x="214325" y="2258200"/>
            <a:ext cx="5153400" cy="111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Are There Other Types </a:t>
            </a:r>
            <a:endParaRPr b="1" sz="3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of COVID-19 Tests?</a:t>
            </a:r>
            <a:endParaRPr b="1" sz="3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An Antibody Test Detects Human Antibodies</a:t>
            </a:r>
            <a:endParaRPr b="1" sz="3000"/>
          </a:p>
        </p:txBody>
      </p:sp>
      <p:sp>
        <p:nvSpPr>
          <p:cNvPr id="290" name="Google Shape;290;p47"/>
          <p:cNvSpPr txBox="1"/>
          <p:nvPr>
            <p:ph idx="1" type="body"/>
          </p:nvPr>
        </p:nvSpPr>
        <p:spPr>
          <a:xfrm>
            <a:off x="225900" y="926225"/>
            <a:ext cx="8918100" cy="1754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Infection with SARS-CoV-2 generates an immune system response.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An </a:t>
            </a:r>
            <a:r>
              <a:rPr b="1" lang="en" sz="2400"/>
              <a:t>antibody test</a:t>
            </a:r>
            <a:r>
              <a:rPr lang="en" sz="2400"/>
              <a:t> detects the presence of human antibodies.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Antibody production has a time lag and persists after infection.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This test is also called a </a:t>
            </a:r>
            <a:r>
              <a:rPr b="1" lang="en" sz="2400"/>
              <a:t>serology test</a:t>
            </a:r>
            <a:r>
              <a:rPr lang="en" sz="2400"/>
              <a:t> (it uses blood serum).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113" y="2680325"/>
            <a:ext cx="7959675" cy="227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300" y="1348975"/>
            <a:ext cx="3527101" cy="3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8"/>
          <p:cNvSpPr txBox="1"/>
          <p:nvPr>
            <p:ph idx="4294967295" type="ctrTitle"/>
          </p:nvPr>
        </p:nvSpPr>
        <p:spPr>
          <a:xfrm>
            <a:off x="319800" y="1635675"/>
            <a:ext cx="51534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Revisiting the Results of the COVID-19 Test</a:t>
            </a:r>
            <a:endParaRPr b="1" sz="3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Getting the Results of a COVID-19 Test</a:t>
            </a:r>
            <a:endParaRPr b="1" sz="3000"/>
          </a:p>
        </p:txBody>
      </p:sp>
      <p:sp>
        <p:nvSpPr>
          <p:cNvPr id="303" name="Google Shape;303;p49"/>
          <p:cNvSpPr txBox="1"/>
          <p:nvPr>
            <p:ph idx="1" type="body"/>
          </p:nvPr>
        </p:nvSpPr>
        <p:spPr>
          <a:xfrm>
            <a:off x="214313" y="921544"/>
            <a:ext cx="86583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  <p:pic>
        <p:nvPicPr>
          <p:cNvPr id="304" name="Google Shape;30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425" y="1120250"/>
            <a:ext cx="8493196" cy="35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0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Sources</a:t>
            </a:r>
            <a:endParaRPr b="1" sz="3000"/>
          </a:p>
        </p:txBody>
      </p:sp>
      <p:sp>
        <p:nvSpPr>
          <p:cNvPr id="310" name="Google Shape;310;p50"/>
          <p:cNvSpPr txBox="1"/>
          <p:nvPr>
            <p:ph idx="1" type="body"/>
          </p:nvPr>
        </p:nvSpPr>
        <p:spPr>
          <a:xfrm>
            <a:off x="214313" y="921544"/>
            <a:ext cx="86583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  <p:sp>
        <p:nvSpPr>
          <p:cNvPr id="311" name="Google Shape;311;p50"/>
          <p:cNvSpPr txBox="1"/>
          <p:nvPr>
            <p:ph idx="1" type="body"/>
          </p:nvPr>
        </p:nvSpPr>
        <p:spPr>
          <a:xfrm>
            <a:off x="225900" y="926225"/>
            <a:ext cx="8692200" cy="4018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/>
              <a:t>All scientific illustrations of coronavirus structure and replication were created by the author using BioRender.</a:t>
            </a:r>
            <a:endParaRPr sz="1400"/>
          </a:p>
          <a:p>
            <a:pPr indent="0" lvl="0" marL="177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/>
              <a:t>Slide 19: Photo of a PCR test for COVID-19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           Wikimedia Commons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           NavyMedicine   https://www.flickr.com/photos/61270229@N05/50275876867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202122"/>
              </a:solidFill>
              <a:highlight>
                <a:srgbClr val="EEFFEE"/>
              </a:highlight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Slide 21: Photo of an antigen test for COVID-19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Wikimedia Commons</a:t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Dronepicr   https://www.flickr.com/photos/132646954@N02/50687303958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/>
              <a:t>Slide 22: Diagram of an antigen test for COVID-19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1400"/>
              <a:t>American Society for Microbiology   </a:t>
            </a:r>
            <a:r>
              <a:rPr lang="en" sz="1400"/>
              <a:t> https://asm.org/Articles/2020/April/COVID-19-Testing-FAQs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    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, company name&#10;&#10;Description automatically generated" id="316" name="Google Shape;31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300" y="1348975"/>
            <a:ext cx="3527101" cy="3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>
            <p:ph idx="4294967295" type="ctrTitle"/>
          </p:nvPr>
        </p:nvSpPr>
        <p:spPr>
          <a:xfrm>
            <a:off x="520775" y="2296750"/>
            <a:ext cx="4691400" cy="10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Getting the Results of </a:t>
            </a:r>
            <a:endParaRPr b="1" sz="3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a COVID-19 Test</a:t>
            </a:r>
            <a:endParaRPr b="1" sz="3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Getting the Results of a COVID-19 Test</a:t>
            </a:r>
            <a:endParaRPr b="1" sz="3000"/>
          </a:p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214313" y="921544"/>
            <a:ext cx="86583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100"/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425" y="1120250"/>
            <a:ext cx="8493196" cy="35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300" y="1348975"/>
            <a:ext cx="3527101" cy="3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 txBox="1"/>
          <p:nvPr>
            <p:ph idx="4294967295" type="ctrTitle"/>
          </p:nvPr>
        </p:nvSpPr>
        <p:spPr>
          <a:xfrm>
            <a:off x="319800" y="2648625"/>
            <a:ext cx="49755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What Is a Coronavirus?</a:t>
            </a:r>
            <a:endParaRPr b="1" sz="3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133150" y="1017200"/>
            <a:ext cx="5407200" cy="3969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</a:rPr>
              <a:t>A </a:t>
            </a:r>
            <a:r>
              <a:rPr b="1" lang="en" sz="2400">
                <a:solidFill>
                  <a:schemeClr val="dk1"/>
                </a:solidFill>
              </a:rPr>
              <a:t>coronavirus</a:t>
            </a:r>
            <a:r>
              <a:rPr lang="en" sz="2400">
                <a:solidFill>
                  <a:schemeClr val="dk1"/>
                </a:solidFill>
              </a:rPr>
              <a:t> is named for its appearance </a:t>
            </a:r>
            <a:r>
              <a:rPr lang="en" sz="2400"/>
              <a:t>when viewed with an electron microscope</a:t>
            </a:r>
            <a:r>
              <a:rPr lang="en" sz="2400">
                <a:solidFill>
                  <a:schemeClr val="dk1"/>
                </a:solidFill>
              </a:rPr>
              <a:t>. </a:t>
            </a:r>
            <a:endParaRPr sz="2400"/>
          </a:p>
          <a:p>
            <a:pPr indent="0" lvl="0" marL="177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The term “corona” means “crown.”</a:t>
            </a:r>
            <a:endParaRPr sz="400"/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000000"/>
                </a:solidFill>
              </a:rPr>
              <a:t>Think of a “coronation” of a king or queen.</a:t>
            </a:r>
            <a:endParaRPr i="1" sz="20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A coronavirus has “spikes” protruding from its surface that makes it look like a crown.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350" y="1110925"/>
            <a:ext cx="3603650" cy="36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lang="en" sz="3000"/>
              <a:t>A Coronavirus Is Named for Its Appearance</a:t>
            </a:r>
            <a:endParaRPr b="1"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Coronaviruses Cause Respiratory Diseases</a:t>
            </a:r>
            <a:endParaRPr b="1" sz="3000"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575" y="1062925"/>
            <a:ext cx="3796425" cy="37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90575" y="991900"/>
            <a:ext cx="5434200" cy="3796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SARS</a:t>
            </a:r>
            <a:r>
              <a:rPr lang="en" sz="2400">
                <a:solidFill>
                  <a:schemeClr val="dk1"/>
                </a:solidFill>
              </a:rPr>
              <a:t>  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Severe Acute Respiratory Syndrome (2002)</a:t>
            </a:r>
            <a:endParaRPr i="1"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MERS</a:t>
            </a:r>
            <a:r>
              <a:rPr lang="en" sz="2400">
                <a:solidFill>
                  <a:schemeClr val="dk1"/>
                </a:solidFill>
              </a:rPr>
              <a:t> </a:t>
            </a:r>
            <a:r>
              <a:rPr lang="en" sz="2200">
                <a:solidFill>
                  <a:schemeClr val="dk1"/>
                </a:solidFill>
              </a:rPr>
              <a:t> 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Middle East Respiratory Syndrome (2012)</a:t>
            </a:r>
            <a:endParaRPr i="1"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C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COVID-19</a:t>
            </a:r>
            <a:r>
              <a:rPr lang="en" sz="2400">
                <a:solidFill>
                  <a:schemeClr val="dk1"/>
                </a:solidFill>
              </a:rPr>
              <a:t> 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Coronavirus Disease (2019)</a:t>
            </a:r>
            <a:endParaRPr i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type="title"/>
          </p:nvPr>
        </p:nvSpPr>
        <p:spPr>
          <a:xfrm>
            <a:off x="214325" y="170500"/>
            <a:ext cx="7468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COVID-19 Is Caused by SARS-CoV-2</a:t>
            </a:r>
            <a:endParaRPr b="1" sz="3000"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050" y="1069500"/>
            <a:ext cx="3661950" cy="36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133200" y="940450"/>
            <a:ext cx="5263800" cy="393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COVID-19 is a </a:t>
            </a:r>
            <a:r>
              <a:rPr b="1" lang="en" sz="2400">
                <a:solidFill>
                  <a:schemeClr val="dk1"/>
                </a:solidFill>
              </a:rPr>
              <a:t>disease</a:t>
            </a:r>
            <a:r>
              <a:rPr lang="en" sz="2400">
                <a:solidFill>
                  <a:schemeClr val="dk1"/>
                </a:solidFill>
              </a:rPr>
              <a:t> – i.e., a set of medical symptoms.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 microorganism that causes a disease is called a </a:t>
            </a:r>
            <a:r>
              <a:rPr b="1" lang="en" sz="2400"/>
              <a:t>pathogen.</a:t>
            </a:r>
            <a:endParaRPr b="1" sz="24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pathogen that causes COVID-19 is a virus called </a:t>
            </a:r>
            <a:r>
              <a:rPr b="1" lang="en" sz="2400"/>
              <a:t>SARS-CoV-2</a:t>
            </a:r>
            <a:r>
              <a:rPr lang="en" sz="2400"/>
              <a:t>.</a:t>
            </a:r>
            <a:endParaRPr sz="500"/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/>
              <a:t>Severe Acute Respiratory Syndrome Coronavirus-2</a:t>
            </a:r>
            <a:endParaRPr b="1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300" y="1348975"/>
            <a:ext cx="3527101" cy="3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/>
          <p:nvPr>
            <p:ph idx="4294967295" type="ctrTitle"/>
          </p:nvPr>
        </p:nvSpPr>
        <p:spPr>
          <a:xfrm>
            <a:off x="319800" y="2411175"/>
            <a:ext cx="49755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What Is the Structure</a:t>
            </a:r>
            <a:endParaRPr b="1" sz="3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" sz="3800"/>
              <a:t> of a Coronavirus?</a:t>
            </a:r>
            <a:endParaRPr b="1" sz="3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